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1" r:id="rId1"/>
  </p:sldMasterIdLst>
  <p:notesMasterIdLst>
    <p:notesMasterId r:id="rId14"/>
  </p:notesMasterIdLst>
  <p:sldIdLst>
    <p:sldId id="256" r:id="rId2"/>
    <p:sldId id="278" r:id="rId3"/>
    <p:sldId id="279" r:id="rId4"/>
    <p:sldId id="277" r:id="rId5"/>
    <p:sldId id="276" r:id="rId6"/>
    <p:sldId id="280" r:id="rId7"/>
    <p:sldId id="275" r:id="rId8"/>
    <p:sldId id="274" r:id="rId9"/>
    <p:sldId id="281" r:id="rId10"/>
    <p:sldId id="272" r:id="rId11"/>
    <p:sldId id="282" r:id="rId12"/>
    <p:sldId id="270"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6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7" autoAdjust="0"/>
    <p:restoredTop sz="94660"/>
  </p:normalViewPr>
  <p:slideViewPr>
    <p:cSldViewPr snapToGrid="0">
      <p:cViewPr varScale="1">
        <p:scale>
          <a:sx n="65" d="100"/>
          <a:sy n="65" d="100"/>
        </p:scale>
        <p:origin x="403"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F44E0F5-9D45-4EFC-92C7-454DD84EB2C5}" type="datetimeFigureOut">
              <a:rPr lang="ru-RU" smtClean="0"/>
              <a:t>26.10.2022</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D140B6-B313-4543-8A51-87AB303F3907}" type="slidenum">
              <a:rPr lang="ru-RU" smtClean="0"/>
              <a:t>‹#›</a:t>
            </a:fld>
            <a:endParaRPr lang="ru-RU"/>
          </a:p>
        </p:txBody>
      </p:sp>
    </p:spTree>
    <p:extLst>
      <p:ext uri="{BB962C8B-B14F-4D97-AF65-F5344CB8AC3E}">
        <p14:creationId xmlns:p14="http://schemas.microsoft.com/office/powerpoint/2010/main" val="42650349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2943225" y="844550"/>
            <a:ext cx="4056063" cy="2282825"/>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CEFA7AF6-E9E7-4EEE-A3A0-5246118DAC84}" type="slidenum">
              <a:rPr lang="ru-RU" smtClean="0"/>
              <a:t>2</a:t>
            </a:fld>
            <a:endParaRPr lang="ru-RU"/>
          </a:p>
        </p:txBody>
      </p:sp>
    </p:spTree>
    <p:extLst>
      <p:ext uri="{BB962C8B-B14F-4D97-AF65-F5344CB8AC3E}">
        <p14:creationId xmlns:p14="http://schemas.microsoft.com/office/powerpoint/2010/main" val="39355992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2943225" y="844550"/>
            <a:ext cx="4056063" cy="2282825"/>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CEFA7AF6-E9E7-4EEE-A3A0-5246118DAC84}" type="slidenum">
              <a:rPr lang="ru-RU" smtClean="0"/>
              <a:t>3</a:t>
            </a:fld>
            <a:endParaRPr lang="ru-RU"/>
          </a:p>
        </p:txBody>
      </p:sp>
    </p:spTree>
    <p:extLst>
      <p:ext uri="{BB962C8B-B14F-4D97-AF65-F5344CB8AC3E}">
        <p14:creationId xmlns:p14="http://schemas.microsoft.com/office/powerpoint/2010/main" val="39355992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2943225" y="844550"/>
            <a:ext cx="4056063" cy="2282825"/>
          </a:xfrm>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CEFA7AF6-E9E7-4EEE-A3A0-5246118DAC84}" type="slidenum">
              <a:rPr lang="ru-RU" smtClean="0"/>
              <a:t>4</a:t>
            </a:fld>
            <a:endParaRPr lang="ru-RU"/>
          </a:p>
        </p:txBody>
      </p:sp>
    </p:spTree>
    <p:extLst>
      <p:ext uri="{BB962C8B-B14F-4D97-AF65-F5344CB8AC3E}">
        <p14:creationId xmlns:p14="http://schemas.microsoft.com/office/powerpoint/2010/main" val="39355992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2943225" y="844550"/>
            <a:ext cx="4056063" cy="2282825"/>
          </a:xfrm>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CEFA7AF6-E9E7-4EEE-A3A0-5246118DAC84}" type="slidenum">
              <a:rPr lang="ru-RU" smtClean="0"/>
              <a:t>5</a:t>
            </a:fld>
            <a:endParaRPr lang="ru-RU"/>
          </a:p>
        </p:txBody>
      </p:sp>
    </p:spTree>
    <p:extLst>
      <p:ext uri="{BB962C8B-B14F-4D97-AF65-F5344CB8AC3E}">
        <p14:creationId xmlns:p14="http://schemas.microsoft.com/office/powerpoint/2010/main" val="39355992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2943225" y="844550"/>
            <a:ext cx="4056063" cy="2282825"/>
          </a:xfrm>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CEFA7AF6-E9E7-4EEE-A3A0-5246118DAC84}" type="slidenum">
              <a:rPr lang="ru-RU" smtClean="0"/>
              <a:t>6</a:t>
            </a:fld>
            <a:endParaRPr lang="ru-RU"/>
          </a:p>
        </p:txBody>
      </p:sp>
    </p:spTree>
    <p:extLst>
      <p:ext uri="{BB962C8B-B14F-4D97-AF65-F5344CB8AC3E}">
        <p14:creationId xmlns:p14="http://schemas.microsoft.com/office/powerpoint/2010/main" val="39355992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2943225" y="844550"/>
            <a:ext cx="4056063" cy="2282825"/>
          </a:xfrm>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CEFA7AF6-E9E7-4EEE-A3A0-5246118DAC84}" type="slidenum">
              <a:rPr lang="ru-RU" smtClean="0"/>
              <a:t>7</a:t>
            </a:fld>
            <a:endParaRPr lang="ru-RU"/>
          </a:p>
        </p:txBody>
      </p:sp>
    </p:spTree>
    <p:extLst>
      <p:ext uri="{BB962C8B-B14F-4D97-AF65-F5344CB8AC3E}">
        <p14:creationId xmlns:p14="http://schemas.microsoft.com/office/powerpoint/2010/main" val="39355992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2943225" y="844550"/>
            <a:ext cx="4056063" cy="2282825"/>
          </a:xfrm>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CEFA7AF6-E9E7-4EEE-A3A0-5246118DAC84}" type="slidenum">
              <a:rPr lang="ru-RU" smtClean="0"/>
              <a:t>8</a:t>
            </a:fld>
            <a:endParaRPr lang="ru-RU"/>
          </a:p>
        </p:txBody>
      </p:sp>
    </p:spTree>
    <p:extLst>
      <p:ext uri="{BB962C8B-B14F-4D97-AF65-F5344CB8AC3E}">
        <p14:creationId xmlns:p14="http://schemas.microsoft.com/office/powerpoint/2010/main" val="39355992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2943225" y="844550"/>
            <a:ext cx="4056063" cy="2282825"/>
          </a:xfrm>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CEFA7AF6-E9E7-4EEE-A3A0-5246118DAC84}" type="slidenum">
              <a:rPr lang="ru-RU" smtClean="0"/>
              <a:t>9</a:t>
            </a:fld>
            <a:endParaRPr lang="ru-RU"/>
          </a:p>
        </p:txBody>
      </p:sp>
    </p:spTree>
    <p:extLst>
      <p:ext uri="{BB962C8B-B14F-4D97-AF65-F5344CB8AC3E}">
        <p14:creationId xmlns:p14="http://schemas.microsoft.com/office/powerpoint/2010/main" val="39355992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2943225" y="844550"/>
            <a:ext cx="4056063" cy="2282825"/>
          </a:xfrm>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CEFA7AF6-E9E7-4EEE-A3A0-5246118DAC84}" type="slidenum">
              <a:rPr lang="ru-RU" smtClean="0"/>
              <a:t>10</a:t>
            </a:fld>
            <a:endParaRPr lang="ru-RU"/>
          </a:p>
        </p:txBody>
      </p:sp>
    </p:spTree>
    <p:extLst>
      <p:ext uri="{BB962C8B-B14F-4D97-AF65-F5344CB8AC3E}">
        <p14:creationId xmlns:p14="http://schemas.microsoft.com/office/powerpoint/2010/main" val="39355992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2943225" y="844550"/>
            <a:ext cx="4056063" cy="2282825"/>
          </a:xfrm>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CEFA7AF6-E9E7-4EEE-A3A0-5246118DAC84}" type="slidenum">
              <a:rPr lang="ru-RU" smtClean="0"/>
              <a:t>11</a:t>
            </a:fld>
            <a:endParaRPr lang="ru-RU"/>
          </a:p>
        </p:txBody>
      </p:sp>
    </p:spTree>
    <p:extLst>
      <p:ext uri="{BB962C8B-B14F-4D97-AF65-F5344CB8AC3E}">
        <p14:creationId xmlns:p14="http://schemas.microsoft.com/office/powerpoint/2010/main" val="39355992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2943225" y="844550"/>
            <a:ext cx="4056063" cy="2282825"/>
          </a:xfrm>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CEFA7AF6-E9E7-4EEE-A3A0-5246118DAC84}" type="slidenum">
              <a:rPr lang="ru-RU" smtClean="0"/>
              <a:t>12</a:t>
            </a:fld>
            <a:endParaRPr lang="ru-RU"/>
          </a:p>
        </p:txBody>
      </p:sp>
    </p:spTree>
    <p:extLst>
      <p:ext uri="{BB962C8B-B14F-4D97-AF65-F5344CB8AC3E}">
        <p14:creationId xmlns:p14="http://schemas.microsoft.com/office/powerpoint/2010/main" val="39395174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ru-RU"/>
              <a:t>Образец заголовка</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E8B09CBB-CCFC-4EBD-824F-547356E5D4C9}" type="datetime1">
              <a:rPr lang="en-US" smtClean="0"/>
              <a:t>10/26/22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9928740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ED556270-25FD-42B2-AA60-DE2E0342B6F0}" type="datetime1">
              <a:rPr lang="en-US" smtClean="0"/>
              <a:t>10/26/22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1630849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ru-RU"/>
              <a:t>Образец заголовка</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91C06406-6F8E-44A2-855C-53D32C9065A1}" type="datetime1">
              <a:rPr lang="en-US" smtClean="0"/>
              <a:t>10/26/22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8685410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30B19868-4D5C-486F-90BF-4B2D395D8C2D}" type="datetime1">
              <a:rPr lang="en-US" smtClean="0"/>
              <a:t>10/26/22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952963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ru-RU"/>
              <a:t>Образец заголовка</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839789"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172201"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C628CAE9-2DD8-4BD7-BCA2-A2F4B37FE9EE}" type="datetime1">
              <a:rPr lang="en-US" smtClean="0"/>
              <a:t>10/26/22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238448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11F20524-BBAB-4EA0-8C6F-9DDD90A4BDCC}" type="datetime1">
              <a:rPr lang="en-US" smtClean="0"/>
              <a:t>10/26/22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1768138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D30705-5F90-4396-A7E9-5F255D3BE561}" type="datetime1">
              <a:rPr lang="en-US" smtClean="0"/>
              <a:t>10/26/22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7323162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2AC937CA-F6C6-498A-9692-33590EDC8C4B}" type="datetime1">
              <a:rPr lang="en-US" smtClean="0"/>
              <a:t>10/26/22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4256426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EE9AD0AF-662F-48DB-87E5-F0AFB9484165}" type="datetime1">
              <a:rPr lang="en-US" smtClean="0"/>
              <a:t>10/26/22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8648091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1EF8376C-ABD3-41FA-94ED-2BFCBB436267}" type="datetime1">
              <a:rPr lang="en-US" smtClean="0"/>
              <a:t>10/26/22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3570366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63A06722-4589-4D66-BE1C-152F4E7874DD}" type="datetime1">
              <a:rPr lang="en-US" smtClean="0"/>
              <a:t>10/26/22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5822191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B699C0-9A2D-442D-A639-35B43E25B4D2}" type="datetime1">
              <a:rPr lang="en-US" smtClean="0"/>
              <a:t>10/26/22</a:t>
            </a:fld>
            <a:endParaRPr lang="en-US" dirty="0"/>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894155103"/>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C:\Users\AsKasenova\Downloads\26-01-2016_20-13-24\презинтаций Титульник.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5373" r="19064"/>
          <a:stretch/>
        </p:blipFill>
        <p:spPr bwMode="auto">
          <a:xfrm>
            <a:off x="80010" y="4070"/>
            <a:ext cx="12111990" cy="6853931"/>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2"/>
          <p:cNvSpPr txBox="1">
            <a:spLocks noChangeArrowheads="1"/>
          </p:cNvSpPr>
          <p:nvPr/>
        </p:nvSpPr>
        <p:spPr bwMode="auto">
          <a:xfrm>
            <a:off x="1873662" y="2858006"/>
            <a:ext cx="8940800" cy="1811825"/>
          </a:xfrm>
          <a:prstGeom prst="rect">
            <a:avLst/>
          </a:prstGeom>
          <a:noFill/>
          <a:ln w="9525">
            <a:noFill/>
            <a:miter lim="800000"/>
            <a:headEnd/>
            <a:tailEnd/>
          </a:ln>
        </p:spPr>
        <p:txBody>
          <a:bodyPr lIns="65306" tIns="32653" rIns="65306" bIns="32653" anchor="ctr">
            <a:noAutofit/>
          </a:bodyPr>
          <a:lstStyle>
            <a:lvl1pPr algn="l" defTabSz="1280160" rtl="0" eaLnBrk="1" latinLnBrk="0" hangingPunct="1">
              <a:lnSpc>
                <a:spcPct val="90000"/>
              </a:lnSpc>
              <a:spcBef>
                <a:spcPct val="0"/>
              </a:spcBef>
              <a:buNone/>
              <a:defRPr sz="6160" kern="1200">
                <a:solidFill>
                  <a:schemeClr val="tx1"/>
                </a:solidFill>
                <a:latin typeface="+mj-lt"/>
                <a:ea typeface="+mj-ea"/>
                <a:cs typeface="+mj-cs"/>
              </a:defRPr>
            </a:lvl1pPr>
          </a:lstStyle>
          <a:p>
            <a:pPr algn="ctr"/>
            <a:r>
              <a:rPr lang="ru-RU" sz="2400" b="1" dirty="0">
                <a:solidFill>
                  <a:schemeClr val="accent5">
                    <a:lumMod val="75000"/>
                  </a:schemeClr>
                </a:solidFill>
                <a:latin typeface="Arial" panose="020B0604020202020204" pitchFamily="34" charset="0"/>
                <a:cs typeface="Arial" panose="020B0604020202020204" pitchFamily="34" charset="0"/>
              </a:rPr>
              <a:t>Усиление фундаментов зданий(сооружений) в сейсмических районах традиционными методами</a:t>
            </a:r>
          </a:p>
          <a:p>
            <a:pPr algn="ctr"/>
            <a:r>
              <a:rPr lang="ru-RU" sz="2400" b="1" dirty="0">
                <a:solidFill>
                  <a:schemeClr val="accent5">
                    <a:lumMod val="75000"/>
                  </a:schemeClr>
                </a:solidFill>
                <a:latin typeface="Arial" panose="020B0604020202020204" pitchFamily="34" charset="0"/>
                <a:cs typeface="Arial" panose="020B0604020202020204" pitchFamily="34" charset="0"/>
              </a:rPr>
              <a:t>(Усиление фундаментов)</a:t>
            </a:r>
            <a:endParaRPr lang="ru-RU" sz="2400" dirty="0">
              <a:solidFill>
                <a:schemeClr val="accent5">
                  <a:lumMod val="75000"/>
                </a:schemeClr>
              </a:solidFill>
              <a:latin typeface="Arial" panose="020B0604020202020204" pitchFamily="34" charset="0"/>
              <a:cs typeface="Arial" panose="020B0604020202020204" pitchFamily="34" charset="0"/>
            </a:endParaRPr>
          </a:p>
        </p:txBody>
      </p:sp>
      <p:sp>
        <p:nvSpPr>
          <p:cNvPr id="12" name="TextBox 11"/>
          <p:cNvSpPr txBox="1"/>
          <p:nvPr/>
        </p:nvSpPr>
        <p:spPr>
          <a:xfrm>
            <a:off x="628650" y="376427"/>
            <a:ext cx="10767060" cy="369332"/>
          </a:xfrm>
          <a:prstGeom prst="rect">
            <a:avLst/>
          </a:prstGeom>
          <a:noFill/>
        </p:spPr>
        <p:txBody>
          <a:bodyPr wrap="square" rtlCol="0">
            <a:spAutoFit/>
          </a:bodyPr>
          <a:lstStyle/>
          <a:p>
            <a:pPr algn="ctr"/>
            <a:r>
              <a:rPr lang="ru-RU" dirty="0">
                <a:solidFill>
                  <a:schemeClr val="accent1">
                    <a:lumMod val="50000"/>
                  </a:schemeClr>
                </a:solidFill>
                <a:latin typeface="Arial" panose="020B0604020202020204" pitchFamily="34" charset="0"/>
                <a:cs typeface="Arial" panose="020B0604020202020204" pitchFamily="34" charset="0"/>
              </a:rPr>
              <a:t>УНИВЕРСИТЕТ УСТРЕМЛЕННЫЙ В БУДУЩЕЕ: ТРАДИЦИИ, ИННОВАЦИИ, УСПЕХ!</a:t>
            </a:r>
          </a:p>
        </p:txBody>
      </p:sp>
      <p:sp>
        <p:nvSpPr>
          <p:cNvPr id="13" name="TextBox 12"/>
          <p:cNvSpPr txBox="1"/>
          <p:nvPr/>
        </p:nvSpPr>
        <p:spPr>
          <a:xfrm>
            <a:off x="3575012" y="4761219"/>
            <a:ext cx="8394192" cy="584775"/>
          </a:xfrm>
          <a:prstGeom prst="rect">
            <a:avLst/>
          </a:prstGeom>
          <a:noFill/>
        </p:spPr>
        <p:txBody>
          <a:bodyPr wrap="square" rtlCol="0">
            <a:spAutoFit/>
          </a:bodyPr>
          <a:lstStyle/>
          <a:p>
            <a:pPr algn="r"/>
            <a:r>
              <a:rPr lang="ru-RU" sz="1600" b="1" dirty="0" err="1">
                <a:latin typeface="Arial" panose="020B0604020202020204" pitchFamily="34" charset="0"/>
                <a:cs typeface="Arial" panose="020B0604020202020204" pitchFamily="34" charset="0"/>
              </a:rPr>
              <a:t>Даулова</a:t>
            </a:r>
            <a:r>
              <a:rPr lang="ru-RU" sz="1600" b="1" dirty="0">
                <a:latin typeface="Arial" panose="020B0604020202020204" pitchFamily="34" charset="0"/>
                <a:cs typeface="Arial" panose="020B0604020202020204" pitchFamily="34" charset="0"/>
              </a:rPr>
              <a:t> С.К</a:t>
            </a:r>
          </a:p>
          <a:p>
            <a:pPr algn="r"/>
            <a:r>
              <a:rPr lang="ru-RU" sz="1600" b="1" dirty="0">
                <a:latin typeface="Arial" panose="020B0604020202020204" pitchFamily="34" charset="0"/>
                <a:cs typeface="Arial" panose="020B0604020202020204" pitchFamily="34" charset="0"/>
              </a:rPr>
              <a:t>студент группы 19-БТ-1т</a:t>
            </a:r>
            <a:endParaRPr lang="ru-RU" sz="2000" b="1" dirty="0">
              <a:latin typeface="Arial" panose="020B0604020202020204" pitchFamily="34" charset="0"/>
              <a:cs typeface="Arial" panose="020B0604020202020204" pitchFamily="34" charset="0"/>
            </a:endParaRPr>
          </a:p>
        </p:txBody>
      </p:sp>
      <p:pic>
        <p:nvPicPr>
          <p:cNvPr id="14" name="Picture 2" descr="D:\получ ф 06.05\01ЛОГОТИП_самый послед.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2255" y="907257"/>
            <a:ext cx="2942004" cy="1789250"/>
          </a:xfrm>
          <a:prstGeom prst="rect">
            <a:avLst/>
          </a:prstGeom>
          <a:noFill/>
          <a:extLst>
            <a:ext uri="{909E8E84-426E-40DD-AFC4-6F175D3DCCD1}">
              <a14:hiddenFill xmlns:a14="http://schemas.microsoft.com/office/drawing/2010/main">
                <a:solidFill>
                  <a:srgbClr val="FFFFFF"/>
                </a:solidFill>
              </a14:hiddenFill>
            </a:ext>
          </a:extLst>
        </p:spPr>
      </p:pic>
      <p:sp>
        <p:nvSpPr>
          <p:cNvPr id="3" name="Номер слайда 2"/>
          <p:cNvSpPr>
            <a:spLocks noGrp="1"/>
          </p:cNvSpPr>
          <p:nvPr>
            <p:ph type="sldNum" sz="quarter" idx="12"/>
          </p:nvPr>
        </p:nvSpPr>
        <p:spPr/>
        <p:txBody>
          <a:bodyPr/>
          <a:lstStyle/>
          <a:p>
            <a:fld id="{6D22F896-40B5-4ADD-8801-0D06FADFA095}" type="slidenum">
              <a:rPr lang="en-US" smtClean="0"/>
              <a:t>1</a:t>
            </a:fld>
            <a:endParaRPr lang="en-US" dirty="0"/>
          </a:p>
        </p:txBody>
      </p:sp>
      <p:sp>
        <p:nvSpPr>
          <p:cNvPr id="9" name="TextBox 8"/>
          <p:cNvSpPr txBox="1"/>
          <p:nvPr/>
        </p:nvSpPr>
        <p:spPr>
          <a:xfrm>
            <a:off x="1815084" y="6179303"/>
            <a:ext cx="8394192" cy="338554"/>
          </a:xfrm>
          <a:prstGeom prst="rect">
            <a:avLst/>
          </a:prstGeom>
          <a:noFill/>
        </p:spPr>
        <p:txBody>
          <a:bodyPr wrap="square" rtlCol="0">
            <a:spAutoFit/>
          </a:bodyPr>
          <a:lstStyle/>
          <a:p>
            <a:pPr algn="ctr"/>
            <a:r>
              <a:rPr lang="ru-RU" sz="1600" b="1" dirty="0">
                <a:latin typeface="Arial" panose="020B0604020202020204" pitchFamily="34" charset="0"/>
                <a:cs typeface="Arial" panose="020B0604020202020204" pitchFamily="34" charset="0"/>
              </a:rPr>
              <a:t>Усть-Каменогорск 2022</a:t>
            </a:r>
            <a:endParaRPr lang="ru-RU" sz="2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454203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3"/>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0" y="1"/>
            <a:ext cx="12192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5" name="Прямая соединительная линия 4"/>
          <p:cNvCxnSpPr/>
          <p:nvPr/>
        </p:nvCxnSpPr>
        <p:spPr>
          <a:xfrm>
            <a:off x="0" y="770110"/>
            <a:ext cx="12192000" cy="0"/>
          </a:xfrm>
          <a:prstGeom prst="line">
            <a:avLst/>
          </a:prstGeom>
          <a:ln w="285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10" name="AutoShape 2" descr="https://fiverr-res.cloudinary.com/images/t_main1,q_auto,f_auto/gigs/116155559/original/e000cd4741bc8127ca93e9afd337485983bffdbc/design-any-database-and-solve-any-database-issu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2" name="Рисунок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5575" y="160338"/>
            <a:ext cx="3032766" cy="527305"/>
          </a:xfrm>
          <a:prstGeom prst="rect">
            <a:avLst/>
          </a:prstGeom>
        </p:spPr>
      </p:pic>
      <p:sp>
        <p:nvSpPr>
          <p:cNvPr id="6" name="Прямоугольник 5">
            <a:extLst>
              <a:ext uri="{FF2B5EF4-FFF2-40B4-BE49-F238E27FC236}">
                <a16:creationId xmlns:a16="http://schemas.microsoft.com/office/drawing/2014/main" id="{98ACE25E-EDB9-2D94-A22F-4B2F4204C9F6}"/>
              </a:ext>
            </a:extLst>
          </p:cNvPr>
          <p:cNvSpPr/>
          <p:nvPr/>
        </p:nvSpPr>
        <p:spPr>
          <a:xfrm>
            <a:off x="3553617" y="1356507"/>
            <a:ext cx="5084765" cy="477054"/>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ru-RU" sz="2500" b="1" dirty="0">
                <a:solidFill>
                  <a:schemeClr val="accent5">
                    <a:lumMod val="75000"/>
                  </a:schemeClr>
                </a:solidFill>
                <a:latin typeface="Times New Roman" panose="02020603050405020304" pitchFamily="18" charset="0"/>
                <a:ea typeface="Calibri" panose="020F0502020204030204" pitchFamily="34" charset="0"/>
                <a:cs typeface="Times New Roman" panose="02020603050405020304" pitchFamily="18" charset="0"/>
              </a:rPr>
              <a:t>Усиление ленточного фундамента</a:t>
            </a:r>
          </a:p>
        </p:txBody>
      </p:sp>
      <p:sp>
        <p:nvSpPr>
          <p:cNvPr id="3" name="TextBox 2">
            <a:extLst>
              <a:ext uri="{FF2B5EF4-FFF2-40B4-BE49-F238E27FC236}">
                <a16:creationId xmlns:a16="http://schemas.microsoft.com/office/drawing/2014/main" id="{8D11A073-EE58-9287-37D3-599DE14DEE0F}"/>
              </a:ext>
            </a:extLst>
          </p:cNvPr>
          <p:cNvSpPr txBox="1"/>
          <p:nvPr/>
        </p:nvSpPr>
        <p:spPr>
          <a:xfrm>
            <a:off x="5218363" y="2444416"/>
            <a:ext cx="1828800" cy="1828800"/>
          </a:xfrm>
          <a:prstGeom prst="rect">
            <a:avLst/>
          </a:prstGeom>
          <a:noFill/>
        </p:spPr>
        <p:txBody>
          <a:bodyPr wrap="square" rtlCol="0">
            <a:spAutoFit/>
          </a:bodyPr>
          <a:lstStyle/>
          <a:p>
            <a:pPr algn="l"/>
            <a:endParaRPr lang="ru-KZ" dirty="0"/>
          </a:p>
        </p:txBody>
      </p:sp>
      <p:sp>
        <p:nvSpPr>
          <p:cNvPr id="7" name="TextBox 6">
            <a:extLst>
              <a:ext uri="{FF2B5EF4-FFF2-40B4-BE49-F238E27FC236}">
                <a16:creationId xmlns:a16="http://schemas.microsoft.com/office/drawing/2014/main" id="{E041DA1D-9766-0D66-2E70-95C2DA44F09D}"/>
              </a:ext>
            </a:extLst>
          </p:cNvPr>
          <p:cNvSpPr txBox="1"/>
          <p:nvPr/>
        </p:nvSpPr>
        <p:spPr>
          <a:xfrm>
            <a:off x="5184942" y="1775994"/>
            <a:ext cx="1828800" cy="1828800"/>
          </a:xfrm>
          <a:prstGeom prst="rect">
            <a:avLst/>
          </a:prstGeom>
          <a:noFill/>
        </p:spPr>
        <p:txBody>
          <a:bodyPr wrap="square" rtlCol="0">
            <a:spAutoFit/>
          </a:bodyPr>
          <a:lstStyle/>
          <a:p>
            <a:pPr algn="l"/>
            <a:endParaRPr lang="ru-KZ" dirty="0"/>
          </a:p>
        </p:txBody>
      </p:sp>
      <p:sp>
        <p:nvSpPr>
          <p:cNvPr id="8" name="TextBox 7">
            <a:extLst>
              <a:ext uri="{FF2B5EF4-FFF2-40B4-BE49-F238E27FC236}">
                <a16:creationId xmlns:a16="http://schemas.microsoft.com/office/drawing/2014/main" id="{6D7010EB-CA6C-7889-52B2-FB6BDABD7396}"/>
              </a:ext>
            </a:extLst>
          </p:cNvPr>
          <p:cNvSpPr txBox="1"/>
          <p:nvPr/>
        </p:nvSpPr>
        <p:spPr>
          <a:xfrm>
            <a:off x="1096285" y="3085448"/>
            <a:ext cx="4914663" cy="1938992"/>
          </a:xfrm>
          <a:prstGeom prst="rect">
            <a:avLst/>
          </a:prstGeom>
          <a:noFill/>
        </p:spPr>
        <p:txBody>
          <a:bodyPr wrap="square" rtlCol="0">
            <a:spAutoFit/>
          </a:bodyPr>
          <a:lstStyle/>
          <a:p>
            <a:pPr algn="l"/>
            <a:r>
              <a:rPr lang="ru-RU" sz="2000" i="0" u="none" strike="noStrike" dirty="0">
                <a:solidFill>
                  <a:srgbClr val="000000"/>
                </a:solidFill>
                <a:effectLst/>
                <a:latin typeface="Arial" panose="020B0604020202020204" pitchFamily="34" charset="0"/>
                <a:cs typeface="Arial" panose="020B0604020202020204" pitchFamily="34" charset="0"/>
              </a:rPr>
              <a:t>Ленточные бетонные (железобетонные) фундаменты усиливаются с двух сторон на всю высоту монолитными железобетонными слоями толщиной не менее 100 мм из бетона класса В15 на мелком заполнителе;</a:t>
            </a:r>
            <a:endParaRPr lang="ru-KZ" sz="2000" dirty="0">
              <a:latin typeface="Arial" panose="020B0604020202020204" pitchFamily="34" charset="0"/>
              <a:cs typeface="Arial" panose="020B0604020202020204" pitchFamily="34" charset="0"/>
            </a:endParaRPr>
          </a:p>
        </p:txBody>
      </p:sp>
      <p:pic>
        <p:nvPicPr>
          <p:cNvPr id="11" name="Рисунок 12">
            <a:extLst>
              <a:ext uri="{FF2B5EF4-FFF2-40B4-BE49-F238E27FC236}">
                <a16:creationId xmlns:a16="http://schemas.microsoft.com/office/drawing/2014/main" id="{B4CAEBF3-8CB7-CA02-8D5E-7BE199DC42E5}"/>
              </a:ext>
            </a:extLst>
          </p:cNvPr>
          <p:cNvPicPr>
            <a:picLocks noChangeAspect="1"/>
          </p:cNvPicPr>
          <p:nvPr/>
        </p:nvPicPr>
        <p:blipFill>
          <a:blip r:embed="rId5"/>
          <a:stretch>
            <a:fillRect/>
          </a:stretch>
        </p:blipFill>
        <p:spPr>
          <a:xfrm>
            <a:off x="6338928" y="2206245"/>
            <a:ext cx="3992951" cy="4133942"/>
          </a:xfrm>
          <a:prstGeom prst="rect">
            <a:avLst/>
          </a:prstGeom>
        </p:spPr>
      </p:pic>
    </p:spTree>
    <p:extLst>
      <p:ext uri="{BB962C8B-B14F-4D97-AF65-F5344CB8AC3E}">
        <p14:creationId xmlns:p14="http://schemas.microsoft.com/office/powerpoint/2010/main" val="41436792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3"/>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0" y="1"/>
            <a:ext cx="12192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5" name="Прямая соединительная линия 4"/>
          <p:cNvCxnSpPr/>
          <p:nvPr/>
        </p:nvCxnSpPr>
        <p:spPr>
          <a:xfrm>
            <a:off x="0" y="770110"/>
            <a:ext cx="12192000" cy="0"/>
          </a:xfrm>
          <a:prstGeom prst="line">
            <a:avLst/>
          </a:prstGeom>
          <a:ln w="285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10" name="AutoShape 2" descr="https://fiverr-res.cloudinary.com/images/t_main1,q_auto,f_auto/gigs/116155559/original/e000cd4741bc8127ca93e9afd337485983bffdbc/design-any-database-and-solve-any-database-issu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2" name="Рисунок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5575" y="160338"/>
            <a:ext cx="3032766" cy="527305"/>
          </a:xfrm>
          <a:prstGeom prst="rect">
            <a:avLst/>
          </a:prstGeom>
        </p:spPr>
      </p:pic>
      <p:sp>
        <p:nvSpPr>
          <p:cNvPr id="6" name="Прямоугольник 5">
            <a:extLst>
              <a:ext uri="{FF2B5EF4-FFF2-40B4-BE49-F238E27FC236}">
                <a16:creationId xmlns:a16="http://schemas.microsoft.com/office/drawing/2014/main" id="{98ACE25E-EDB9-2D94-A22F-4B2F4204C9F6}"/>
              </a:ext>
            </a:extLst>
          </p:cNvPr>
          <p:cNvSpPr/>
          <p:nvPr/>
        </p:nvSpPr>
        <p:spPr>
          <a:xfrm>
            <a:off x="3553617" y="1356507"/>
            <a:ext cx="5084765" cy="477054"/>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ru-RU" sz="2500" b="1" dirty="0">
                <a:solidFill>
                  <a:schemeClr val="accent5">
                    <a:lumMod val="75000"/>
                  </a:schemeClr>
                </a:solidFill>
                <a:latin typeface="Times New Roman" panose="02020603050405020304" pitchFamily="18" charset="0"/>
                <a:ea typeface="Calibri" panose="020F0502020204030204" pitchFamily="34" charset="0"/>
                <a:cs typeface="Times New Roman" panose="02020603050405020304" pitchFamily="18" charset="0"/>
              </a:rPr>
              <a:t>Усиление ленточного фундамента</a:t>
            </a:r>
          </a:p>
        </p:txBody>
      </p:sp>
      <p:sp>
        <p:nvSpPr>
          <p:cNvPr id="3" name="TextBox 2">
            <a:extLst>
              <a:ext uri="{FF2B5EF4-FFF2-40B4-BE49-F238E27FC236}">
                <a16:creationId xmlns:a16="http://schemas.microsoft.com/office/drawing/2014/main" id="{8D11A073-EE58-9287-37D3-599DE14DEE0F}"/>
              </a:ext>
            </a:extLst>
          </p:cNvPr>
          <p:cNvSpPr txBox="1"/>
          <p:nvPr/>
        </p:nvSpPr>
        <p:spPr>
          <a:xfrm>
            <a:off x="5218363" y="2444416"/>
            <a:ext cx="1828800" cy="1828800"/>
          </a:xfrm>
          <a:prstGeom prst="rect">
            <a:avLst/>
          </a:prstGeom>
          <a:noFill/>
        </p:spPr>
        <p:txBody>
          <a:bodyPr wrap="square" rtlCol="0">
            <a:spAutoFit/>
          </a:bodyPr>
          <a:lstStyle/>
          <a:p>
            <a:pPr algn="l"/>
            <a:endParaRPr lang="ru-KZ" dirty="0"/>
          </a:p>
        </p:txBody>
      </p:sp>
      <p:sp>
        <p:nvSpPr>
          <p:cNvPr id="7" name="TextBox 6">
            <a:extLst>
              <a:ext uri="{FF2B5EF4-FFF2-40B4-BE49-F238E27FC236}">
                <a16:creationId xmlns:a16="http://schemas.microsoft.com/office/drawing/2014/main" id="{E041DA1D-9766-0D66-2E70-95C2DA44F09D}"/>
              </a:ext>
            </a:extLst>
          </p:cNvPr>
          <p:cNvSpPr txBox="1"/>
          <p:nvPr/>
        </p:nvSpPr>
        <p:spPr>
          <a:xfrm>
            <a:off x="5184942" y="1775994"/>
            <a:ext cx="1828800" cy="1828800"/>
          </a:xfrm>
          <a:prstGeom prst="rect">
            <a:avLst/>
          </a:prstGeom>
          <a:noFill/>
        </p:spPr>
        <p:txBody>
          <a:bodyPr wrap="square" rtlCol="0">
            <a:spAutoFit/>
          </a:bodyPr>
          <a:lstStyle/>
          <a:p>
            <a:pPr algn="l"/>
            <a:endParaRPr lang="ru-KZ" dirty="0"/>
          </a:p>
        </p:txBody>
      </p:sp>
      <p:sp>
        <p:nvSpPr>
          <p:cNvPr id="8" name="TextBox 7">
            <a:extLst>
              <a:ext uri="{FF2B5EF4-FFF2-40B4-BE49-F238E27FC236}">
                <a16:creationId xmlns:a16="http://schemas.microsoft.com/office/drawing/2014/main" id="{6D7010EB-CA6C-7889-52B2-FB6BDABD7396}"/>
              </a:ext>
            </a:extLst>
          </p:cNvPr>
          <p:cNvSpPr txBox="1"/>
          <p:nvPr/>
        </p:nvSpPr>
        <p:spPr>
          <a:xfrm>
            <a:off x="1069604" y="2253048"/>
            <a:ext cx="10052790" cy="3477875"/>
          </a:xfrm>
          <a:prstGeom prst="rect">
            <a:avLst/>
          </a:prstGeom>
          <a:noFill/>
        </p:spPr>
        <p:txBody>
          <a:bodyPr wrap="square" rtlCol="0">
            <a:spAutoFit/>
          </a:bodyPr>
          <a:lstStyle/>
          <a:p>
            <a:pPr marL="285750" indent="-285750">
              <a:buFontTx/>
              <a:buChar char="-"/>
            </a:pPr>
            <a:r>
              <a:rPr lang="ru-RU" sz="2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арматурные сетки монолитных слоев усиления фундаментов выполнять из арматурных стержней диаметром 10 мм из стали класса А-</a:t>
            </a:r>
            <a:r>
              <a:rPr lang="en-US" sz="2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III</a:t>
            </a:r>
            <a:r>
              <a:rPr lang="ru-RU" sz="2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с размером ячеек 200x200 мм;</a:t>
            </a:r>
          </a:p>
          <a:p>
            <a:pPr marL="285750" indent="-285750">
              <a:buFontTx/>
              <a:buChar char="-"/>
            </a:pPr>
            <a:endParaRPr lang="ru-KZ" sz="2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p>
            <a:pPr marL="285750" indent="-285750">
              <a:buFontTx/>
              <a:buChar char="-"/>
            </a:pPr>
            <a:r>
              <a:rPr lang="ru-RU" sz="2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арматурные сетки крепить к фундаментам при помощи Г-образных стержней диаметром 6 мм (сталь класса А-</a:t>
            </a:r>
            <a:r>
              <a:rPr lang="en-US" sz="2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III</a:t>
            </a:r>
            <a:r>
              <a:rPr lang="ru-RU" sz="2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установленных в заранее просверленные отверстия глубиной 250 мм в шахматном порядке с шагом 600 мм; после установки анкеров отверстия заделать жестким цементно-песчаным раствором;</a:t>
            </a:r>
          </a:p>
          <a:p>
            <a:pPr marL="285750" indent="-285750">
              <a:buFontTx/>
              <a:buChar char="-"/>
            </a:pPr>
            <a:endParaRPr lang="ru-RU" sz="2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pPr marL="285750" indent="-285750">
              <a:buFontTx/>
              <a:buChar char="-"/>
            </a:pPr>
            <a:r>
              <a:rPr lang="ru-RU" sz="2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арматурные сетки располагать на расстоянии не менее 20 мм от вертикальной поверхности фундаментов; длина отгибов Г-образных анкеров не менее 80 мм;</a:t>
            </a:r>
            <a:endParaRPr lang="ru-KZ" sz="2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8130642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3"/>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0" y="1"/>
            <a:ext cx="12192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5" name="Прямая соединительная линия 4"/>
          <p:cNvCxnSpPr/>
          <p:nvPr/>
        </p:nvCxnSpPr>
        <p:spPr>
          <a:xfrm>
            <a:off x="0" y="770110"/>
            <a:ext cx="12192000" cy="0"/>
          </a:xfrm>
          <a:prstGeom prst="line">
            <a:avLst/>
          </a:prstGeom>
          <a:ln w="285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10" name="AutoShape 2" descr="https://fiverr-res.cloudinary.com/images/t_main1,q_auto,f_auto/gigs/116155559/original/e000cd4741bc8127ca93e9afd337485983bffdbc/design-any-database-and-solve-any-database-issu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2" name="Рисунок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5575" y="160338"/>
            <a:ext cx="3032766" cy="527305"/>
          </a:xfrm>
          <a:prstGeom prst="rect">
            <a:avLst/>
          </a:prstGeom>
        </p:spPr>
      </p:pic>
      <p:sp>
        <p:nvSpPr>
          <p:cNvPr id="6" name="Прямоугольник 5">
            <a:extLst>
              <a:ext uri="{FF2B5EF4-FFF2-40B4-BE49-F238E27FC236}">
                <a16:creationId xmlns:a16="http://schemas.microsoft.com/office/drawing/2014/main" id="{98ACE25E-EDB9-2D94-A22F-4B2F4204C9F6}"/>
              </a:ext>
            </a:extLst>
          </p:cNvPr>
          <p:cNvSpPr/>
          <p:nvPr/>
        </p:nvSpPr>
        <p:spPr>
          <a:xfrm>
            <a:off x="3419933" y="1301693"/>
            <a:ext cx="5352134" cy="477054"/>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ru-RU" sz="2500" b="1" dirty="0">
                <a:solidFill>
                  <a:schemeClr val="accent5">
                    <a:lumMod val="75000"/>
                  </a:schemeClr>
                </a:solidFill>
                <a:latin typeface="Times New Roman" panose="02020603050405020304" pitchFamily="18" charset="0"/>
                <a:ea typeface="Calibri" panose="020F0502020204030204" pitchFamily="34" charset="0"/>
                <a:cs typeface="Times New Roman" panose="02020603050405020304" pitchFamily="18" charset="0"/>
              </a:rPr>
              <a:t>Усиление ленточного фундамента</a:t>
            </a:r>
          </a:p>
        </p:txBody>
      </p:sp>
      <p:pic>
        <p:nvPicPr>
          <p:cNvPr id="3" name="Рисунок 3">
            <a:extLst>
              <a:ext uri="{FF2B5EF4-FFF2-40B4-BE49-F238E27FC236}">
                <a16:creationId xmlns:a16="http://schemas.microsoft.com/office/drawing/2014/main" id="{21562163-3650-5E96-8A22-DCE3F940A7A4}"/>
              </a:ext>
            </a:extLst>
          </p:cNvPr>
          <p:cNvPicPr>
            <a:picLocks noChangeAspect="1"/>
          </p:cNvPicPr>
          <p:nvPr/>
        </p:nvPicPr>
        <p:blipFill>
          <a:blip r:embed="rId5"/>
          <a:stretch>
            <a:fillRect/>
          </a:stretch>
        </p:blipFill>
        <p:spPr>
          <a:xfrm>
            <a:off x="4729450" y="2156319"/>
            <a:ext cx="7090471" cy="3931572"/>
          </a:xfrm>
          <a:prstGeom prst="rect">
            <a:avLst/>
          </a:prstGeom>
        </p:spPr>
      </p:pic>
      <p:sp>
        <p:nvSpPr>
          <p:cNvPr id="4" name="TextBox 3">
            <a:extLst>
              <a:ext uri="{FF2B5EF4-FFF2-40B4-BE49-F238E27FC236}">
                <a16:creationId xmlns:a16="http://schemas.microsoft.com/office/drawing/2014/main" id="{B8963E88-FC50-A817-017F-A829D385270E}"/>
              </a:ext>
            </a:extLst>
          </p:cNvPr>
          <p:cNvSpPr txBox="1"/>
          <p:nvPr/>
        </p:nvSpPr>
        <p:spPr>
          <a:xfrm flipH="1">
            <a:off x="254474" y="2383167"/>
            <a:ext cx="4269075" cy="3477875"/>
          </a:xfrm>
          <a:prstGeom prst="rect">
            <a:avLst/>
          </a:prstGeom>
          <a:noFill/>
        </p:spPr>
        <p:txBody>
          <a:bodyPr wrap="square" rtlCol="0">
            <a:spAutoFit/>
          </a:bodyPr>
          <a:lstStyle/>
          <a:p>
            <a:r>
              <a:rPr lang="ru-RU" sz="2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при одностороннем усилении фундаментов (в месте расположения антисейсмического шва) толщину слоя усиления принять не менее 120 мм из бетона класса В15 на мелком заполнителе по двойным арматурным сеткам из стержней класса А-</a:t>
            </a:r>
            <a:r>
              <a:rPr lang="en-US" sz="2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III</a:t>
            </a:r>
            <a:r>
              <a:rPr lang="ru-RU" sz="2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диаметром 12 мм с размером ячейки 200x200 мм;</a:t>
            </a:r>
            <a:endParaRPr lang="ru-KZ" sz="2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p>
            <a:pPr algn="l"/>
            <a:endParaRPr lang="ru-KZ"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70260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3"/>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0" y="1"/>
            <a:ext cx="12192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5" name="Прямая соединительная линия 4"/>
          <p:cNvCxnSpPr/>
          <p:nvPr/>
        </p:nvCxnSpPr>
        <p:spPr>
          <a:xfrm>
            <a:off x="0" y="770110"/>
            <a:ext cx="12192000" cy="0"/>
          </a:xfrm>
          <a:prstGeom prst="line">
            <a:avLst/>
          </a:prstGeom>
          <a:ln w="285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10" name="AutoShape 2" descr="https://fiverr-res.cloudinary.com/images/t_main1,q_auto,f_auto/gigs/116155559/original/e000cd4741bc8127ca93e9afd337485983bffdbc/design-any-database-and-solve-any-database-issu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2" name="Рисунок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5575" y="160338"/>
            <a:ext cx="3032766" cy="527305"/>
          </a:xfrm>
          <a:prstGeom prst="rect">
            <a:avLst/>
          </a:prstGeom>
        </p:spPr>
      </p:pic>
      <p:sp>
        <p:nvSpPr>
          <p:cNvPr id="6" name="Прямоугольник 5">
            <a:extLst>
              <a:ext uri="{FF2B5EF4-FFF2-40B4-BE49-F238E27FC236}">
                <a16:creationId xmlns:a16="http://schemas.microsoft.com/office/drawing/2014/main" id="{98ACE25E-EDB9-2D94-A22F-4B2F4204C9F6}"/>
              </a:ext>
            </a:extLst>
          </p:cNvPr>
          <p:cNvSpPr/>
          <p:nvPr/>
        </p:nvSpPr>
        <p:spPr>
          <a:xfrm>
            <a:off x="3419933" y="1356507"/>
            <a:ext cx="5352134" cy="477054"/>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ru-RU" sz="2500" b="1" dirty="0">
                <a:solidFill>
                  <a:schemeClr val="accent5">
                    <a:lumMod val="75000"/>
                  </a:schemeClr>
                </a:solidFill>
                <a:latin typeface="Times New Roman" panose="02020603050405020304" pitchFamily="18" charset="0"/>
                <a:ea typeface="Calibri" panose="020F0502020204030204" pitchFamily="34" charset="0"/>
                <a:cs typeface="Times New Roman" panose="02020603050405020304" pitchFamily="18" charset="0"/>
              </a:rPr>
              <a:t>Усиление столбчатого фундамента</a:t>
            </a:r>
          </a:p>
        </p:txBody>
      </p:sp>
      <p:sp>
        <p:nvSpPr>
          <p:cNvPr id="3" name="TextBox 2">
            <a:extLst>
              <a:ext uri="{FF2B5EF4-FFF2-40B4-BE49-F238E27FC236}">
                <a16:creationId xmlns:a16="http://schemas.microsoft.com/office/drawing/2014/main" id="{B6C0FA8E-1319-A6A9-3C88-7D1B11BFA788}"/>
              </a:ext>
            </a:extLst>
          </p:cNvPr>
          <p:cNvSpPr txBox="1"/>
          <p:nvPr/>
        </p:nvSpPr>
        <p:spPr>
          <a:xfrm>
            <a:off x="663317" y="2713271"/>
            <a:ext cx="4622183" cy="2862322"/>
          </a:xfrm>
          <a:prstGeom prst="rect">
            <a:avLst/>
          </a:prstGeom>
          <a:noFill/>
        </p:spPr>
        <p:txBody>
          <a:bodyPr wrap="square" rtlCol="0">
            <a:spAutoFit/>
          </a:bodyPr>
          <a:lstStyle/>
          <a:p>
            <a:r>
              <a:rPr lang="ru-RU" sz="2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Усиление столбчатого фундамента под колонну каркаса осуществляется путем увеличения площади подошвы фундамента с устройством со всех сторон подошвы дополнительных приливов, новые части фундамента выполняют из железобетона согласно расчету;</a:t>
            </a:r>
            <a:endParaRPr lang="ru-KZ" sz="2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p>
            <a:pPr algn="l"/>
            <a:endParaRPr lang="ru-KZ" sz="2000" dirty="0">
              <a:latin typeface="Arial" panose="020B0604020202020204" pitchFamily="34" charset="0"/>
              <a:cs typeface="Arial" panose="020B0604020202020204" pitchFamily="34" charset="0"/>
            </a:endParaRPr>
          </a:p>
        </p:txBody>
      </p:sp>
      <p:pic>
        <p:nvPicPr>
          <p:cNvPr id="4" name="Рисунок 6">
            <a:extLst>
              <a:ext uri="{FF2B5EF4-FFF2-40B4-BE49-F238E27FC236}">
                <a16:creationId xmlns:a16="http://schemas.microsoft.com/office/drawing/2014/main" id="{1723E182-BB1E-882D-9FC0-BADEF5CB6387}"/>
              </a:ext>
            </a:extLst>
          </p:cNvPr>
          <p:cNvPicPr>
            <a:picLocks noChangeAspect="1"/>
          </p:cNvPicPr>
          <p:nvPr/>
        </p:nvPicPr>
        <p:blipFill rotWithShape="1">
          <a:blip r:embed="rId5"/>
          <a:srcRect b="61732"/>
          <a:stretch/>
        </p:blipFill>
        <p:spPr>
          <a:xfrm>
            <a:off x="5948817" y="1833561"/>
            <a:ext cx="5376924" cy="4621742"/>
          </a:xfrm>
          <a:prstGeom prst="rect">
            <a:avLst/>
          </a:prstGeom>
        </p:spPr>
      </p:pic>
    </p:spTree>
    <p:extLst>
      <p:ext uri="{BB962C8B-B14F-4D97-AF65-F5344CB8AC3E}">
        <p14:creationId xmlns:p14="http://schemas.microsoft.com/office/powerpoint/2010/main" val="27001472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3"/>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0" y="1"/>
            <a:ext cx="12192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5" name="Прямая соединительная линия 4"/>
          <p:cNvCxnSpPr/>
          <p:nvPr/>
        </p:nvCxnSpPr>
        <p:spPr>
          <a:xfrm>
            <a:off x="0" y="770110"/>
            <a:ext cx="12192000" cy="0"/>
          </a:xfrm>
          <a:prstGeom prst="line">
            <a:avLst/>
          </a:prstGeom>
          <a:ln w="285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10" name="AutoShape 2" descr="https://fiverr-res.cloudinary.com/images/t_main1,q_auto,f_auto/gigs/116155559/original/e000cd4741bc8127ca93e9afd337485983bffdbc/design-any-database-and-solve-any-database-issu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2" name="Рисунок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5575" y="160338"/>
            <a:ext cx="3032766" cy="527305"/>
          </a:xfrm>
          <a:prstGeom prst="rect">
            <a:avLst/>
          </a:prstGeom>
        </p:spPr>
      </p:pic>
      <p:sp>
        <p:nvSpPr>
          <p:cNvPr id="6" name="Прямоугольник 5">
            <a:extLst>
              <a:ext uri="{FF2B5EF4-FFF2-40B4-BE49-F238E27FC236}">
                <a16:creationId xmlns:a16="http://schemas.microsoft.com/office/drawing/2014/main" id="{98ACE25E-EDB9-2D94-A22F-4B2F4204C9F6}"/>
              </a:ext>
            </a:extLst>
          </p:cNvPr>
          <p:cNvSpPr/>
          <p:nvPr/>
        </p:nvSpPr>
        <p:spPr>
          <a:xfrm>
            <a:off x="3419933" y="1356507"/>
            <a:ext cx="5352134" cy="477054"/>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ru-RU" sz="2500" b="1" dirty="0">
                <a:solidFill>
                  <a:schemeClr val="accent5">
                    <a:lumMod val="75000"/>
                  </a:schemeClr>
                </a:solidFill>
                <a:latin typeface="Times New Roman" panose="02020603050405020304" pitchFamily="18" charset="0"/>
                <a:ea typeface="Calibri" panose="020F0502020204030204" pitchFamily="34" charset="0"/>
                <a:cs typeface="Times New Roman" panose="02020603050405020304" pitchFamily="18" charset="0"/>
              </a:rPr>
              <a:t>Усиление столбчатого фундамента</a:t>
            </a:r>
          </a:p>
        </p:txBody>
      </p:sp>
      <p:pic>
        <p:nvPicPr>
          <p:cNvPr id="7" name="Рисунок 7">
            <a:extLst>
              <a:ext uri="{FF2B5EF4-FFF2-40B4-BE49-F238E27FC236}">
                <a16:creationId xmlns:a16="http://schemas.microsoft.com/office/drawing/2014/main" id="{CAD3F4D2-710B-34FC-9EAA-7E305977B61C}"/>
              </a:ext>
            </a:extLst>
          </p:cNvPr>
          <p:cNvPicPr>
            <a:picLocks noChangeAspect="1"/>
          </p:cNvPicPr>
          <p:nvPr/>
        </p:nvPicPr>
        <p:blipFill rotWithShape="1">
          <a:blip r:embed="rId5"/>
          <a:srcRect t="42543" r="-4598" b="24334"/>
          <a:stretch/>
        </p:blipFill>
        <p:spPr>
          <a:xfrm>
            <a:off x="2665588" y="1978025"/>
            <a:ext cx="6860823" cy="4879974"/>
          </a:xfrm>
          <a:prstGeom prst="rect">
            <a:avLst/>
          </a:prstGeom>
        </p:spPr>
      </p:pic>
    </p:spTree>
    <p:extLst>
      <p:ext uri="{BB962C8B-B14F-4D97-AF65-F5344CB8AC3E}">
        <p14:creationId xmlns:p14="http://schemas.microsoft.com/office/powerpoint/2010/main" val="21579617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3"/>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0" y="1"/>
            <a:ext cx="12192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5" name="Прямая соединительная линия 4"/>
          <p:cNvCxnSpPr/>
          <p:nvPr/>
        </p:nvCxnSpPr>
        <p:spPr>
          <a:xfrm>
            <a:off x="0" y="770110"/>
            <a:ext cx="12192000" cy="0"/>
          </a:xfrm>
          <a:prstGeom prst="line">
            <a:avLst/>
          </a:prstGeom>
          <a:ln w="285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10" name="AutoShape 2" descr="https://fiverr-res.cloudinary.com/images/t_main1,q_auto,f_auto/gigs/116155559/original/e000cd4741bc8127ca93e9afd337485983bffdbc/design-any-database-and-solve-any-database-issu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2" name="Рисунок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5575" y="160338"/>
            <a:ext cx="3032766" cy="527305"/>
          </a:xfrm>
          <a:prstGeom prst="rect">
            <a:avLst/>
          </a:prstGeom>
        </p:spPr>
      </p:pic>
      <p:sp>
        <p:nvSpPr>
          <p:cNvPr id="3" name="TextBox 2">
            <a:extLst>
              <a:ext uri="{FF2B5EF4-FFF2-40B4-BE49-F238E27FC236}">
                <a16:creationId xmlns:a16="http://schemas.microsoft.com/office/drawing/2014/main" id="{33C9D382-6686-199A-7776-7B8CEDBD20E1}"/>
              </a:ext>
            </a:extLst>
          </p:cNvPr>
          <p:cNvSpPr txBox="1"/>
          <p:nvPr/>
        </p:nvSpPr>
        <p:spPr>
          <a:xfrm>
            <a:off x="5218363" y="2444416"/>
            <a:ext cx="1828800" cy="1828800"/>
          </a:xfrm>
          <a:prstGeom prst="rect">
            <a:avLst/>
          </a:prstGeom>
          <a:noFill/>
        </p:spPr>
        <p:txBody>
          <a:bodyPr wrap="square" rtlCol="0">
            <a:spAutoFit/>
          </a:bodyPr>
          <a:lstStyle/>
          <a:p>
            <a:pPr algn="l"/>
            <a:endParaRPr lang="ru-KZ" dirty="0"/>
          </a:p>
        </p:txBody>
      </p:sp>
      <p:sp>
        <p:nvSpPr>
          <p:cNvPr id="4" name="TextBox 3">
            <a:extLst>
              <a:ext uri="{FF2B5EF4-FFF2-40B4-BE49-F238E27FC236}">
                <a16:creationId xmlns:a16="http://schemas.microsoft.com/office/drawing/2014/main" id="{6F0CEB7E-BC53-D4F8-E2C6-EA7E3F0BEA18}"/>
              </a:ext>
            </a:extLst>
          </p:cNvPr>
          <p:cNvSpPr txBox="1"/>
          <p:nvPr/>
        </p:nvSpPr>
        <p:spPr>
          <a:xfrm>
            <a:off x="505107" y="2304062"/>
            <a:ext cx="11255311" cy="3477875"/>
          </a:xfrm>
          <a:prstGeom prst="rect">
            <a:avLst/>
          </a:prstGeom>
          <a:noFill/>
        </p:spPr>
        <p:txBody>
          <a:bodyPr wrap="square" rtlCol="0">
            <a:spAutoFit/>
          </a:bodyPr>
          <a:lstStyle/>
          <a:p>
            <a:r>
              <a:rPr lang="ru-RU" sz="2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бетон для усиления принимают на класс выше бетона </a:t>
            </a:r>
            <a:r>
              <a:rPr lang="ru-RU" sz="2000" dirty="0" err="1">
                <a:solidFill>
                  <a:srgbClr val="000000"/>
                </a:solidFill>
                <a:effectLst/>
                <a:latin typeface="Arial" panose="020B0604020202020204" pitchFamily="34" charset="0"/>
                <a:ea typeface="Times New Roman" panose="02020603050405020304" pitchFamily="18" charset="0"/>
                <a:cs typeface="Arial" panose="020B0604020202020204" pitchFamily="34" charset="0"/>
              </a:rPr>
              <a:t>усиляемого</a:t>
            </a:r>
            <a:r>
              <a:rPr lang="ru-RU" sz="2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фундамента;</a:t>
            </a:r>
            <a:endParaRPr lang="ru-KZ" sz="2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p>
            <a:r>
              <a:rPr lang="ru-RU" sz="2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для совместной работы старых и новых частей фундамента соприкасающиеся поверхности тщательно </a:t>
            </a:r>
            <a:r>
              <a:rPr lang="ru-RU" sz="2000" dirty="0" err="1">
                <a:solidFill>
                  <a:srgbClr val="000000"/>
                </a:solidFill>
                <a:effectLst/>
                <a:latin typeface="Arial" panose="020B0604020202020204" pitchFamily="34" charset="0"/>
                <a:ea typeface="Times New Roman" panose="02020603050405020304" pitchFamily="18" charset="0"/>
                <a:cs typeface="Arial" panose="020B0604020202020204" pitchFamily="34" charset="0"/>
              </a:rPr>
              <a:t>омоноличивают</a:t>
            </a:r>
            <a:r>
              <a:rPr lang="ru-RU" sz="2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t>
            </a:r>
            <a:endParaRPr lang="ru-KZ" sz="2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p>
            <a:r>
              <a:rPr lang="ru-RU" sz="2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надежность соединения обеспечивают </a:t>
            </a:r>
            <a:r>
              <a:rPr lang="ru-RU" sz="2000" dirty="0" err="1">
                <a:solidFill>
                  <a:srgbClr val="000000"/>
                </a:solidFill>
                <a:effectLst/>
                <a:latin typeface="Arial" panose="020B0604020202020204" pitchFamily="34" charset="0"/>
                <a:ea typeface="Times New Roman" panose="02020603050405020304" pitchFamily="18" charset="0"/>
                <a:cs typeface="Arial" panose="020B0604020202020204" pitchFamily="34" charset="0"/>
              </a:rPr>
              <a:t>штрабами</a:t>
            </a:r>
            <a:r>
              <a:rPr lang="ru-RU" sz="2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и анкерами; особо прочно </a:t>
            </a:r>
            <a:r>
              <a:rPr lang="ru-RU" sz="2000" dirty="0" err="1">
                <a:solidFill>
                  <a:srgbClr val="000000"/>
                </a:solidFill>
                <a:effectLst/>
                <a:latin typeface="Arial" panose="020B0604020202020204" pitchFamily="34" charset="0"/>
                <a:ea typeface="Times New Roman" panose="02020603050405020304" pitchFamily="18" charset="0"/>
                <a:cs typeface="Arial" panose="020B0604020202020204" pitchFamily="34" charset="0"/>
              </a:rPr>
              <a:t>анкеруют</a:t>
            </a:r>
            <a:r>
              <a:rPr lang="ru-RU" sz="2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низ уширения;</a:t>
            </a:r>
            <a:endParaRPr lang="ru-KZ" sz="2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p>
            <a:r>
              <a:rPr lang="ru-RU" sz="2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усиление столбчатых фундаментов с помощью свай осуществляется путем устройства свай по контуру существующего фундамента или под ним; такое усиление применяется при значительных и неравномерных осадках грунтов основания при существенном увеличении нагрузок на фундаменты, для повышения устойчивости основания в случае приложения к фундаментам значительных горизонтальных сил и т. д.</a:t>
            </a:r>
            <a:endParaRPr lang="ru-KZ" sz="2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p>
            <a:pPr algn="l"/>
            <a:endParaRPr lang="ru-KZ" sz="2000" dirty="0">
              <a:latin typeface="Arial" panose="020B0604020202020204" pitchFamily="34" charset="0"/>
              <a:cs typeface="Arial" panose="020B0604020202020204" pitchFamily="34" charset="0"/>
            </a:endParaRPr>
          </a:p>
        </p:txBody>
      </p:sp>
      <p:sp>
        <p:nvSpPr>
          <p:cNvPr id="8" name="Прямоугольник 7">
            <a:extLst>
              <a:ext uri="{FF2B5EF4-FFF2-40B4-BE49-F238E27FC236}">
                <a16:creationId xmlns:a16="http://schemas.microsoft.com/office/drawing/2014/main" id="{6B762A10-8687-776C-6800-5B98D68903CA}"/>
              </a:ext>
            </a:extLst>
          </p:cNvPr>
          <p:cNvSpPr/>
          <p:nvPr/>
        </p:nvSpPr>
        <p:spPr>
          <a:xfrm>
            <a:off x="3456696" y="1372792"/>
            <a:ext cx="5352134" cy="477054"/>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ru-RU" sz="2500" b="1" dirty="0">
                <a:solidFill>
                  <a:schemeClr val="accent5">
                    <a:lumMod val="75000"/>
                  </a:schemeClr>
                </a:solidFill>
                <a:latin typeface="Times New Roman" panose="02020603050405020304" pitchFamily="18" charset="0"/>
                <a:ea typeface="Calibri" panose="020F0502020204030204" pitchFamily="34" charset="0"/>
                <a:cs typeface="Times New Roman" panose="02020603050405020304" pitchFamily="18" charset="0"/>
              </a:rPr>
              <a:t>Усиление столбчатого фундамента</a:t>
            </a:r>
          </a:p>
        </p:txBody>
      </p:sp>
    </p:spTree>
    <p:extLst>
      <p:ext uri="{BB962C8B-B14F-4D97-AF65-F5344CB8AC3E}">
        <p14:creationId xmlns:p14="http://schemas.microsoft.com/office/powerpoint/2010/main" val="16107978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3"/>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0" y="1"/>
            <a:ext cx="12192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5" name="Прямая соединительная линия 4"/>
          <p:cNvCxnSpPr/>
          <p:nvPr/>
        </p:nvCxnSpPr>
        <p:spPr>
          <a:xfrm>
            <a:off x="0" y="770110"/>
            <a:ext cx="12192000" cy="0"/>
          </a:xfrm>
          <a:prstGeom prst="line">
            <a:avLst/>
          </a:prstGeom>
          <a:ln w="285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10" name="AutoShape 2" descr="https://fiverr-res.cloudinary.com/images/t_main1,q_auto,f_auto/gigs/116155559/original/e000cd4741bc8127ca93e9afd337485983bffdbc/design-any-database-and-solve-any-database-issu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2" name="Рисунок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5575" y="160338"/>
            <a:ext cx="3032766" cy="527305"/>
          </a:xfrm>
          <a:prstGeom prst="rect">
            <a:avLst/>
          </a:prstGeom>
        </p:spPr>
      </p:pic>
      <p:sp>
        <p:nvSpPr>
          <p:cNvPr id="6" name="Прямоугольник 5">
            <a:extLst>
              <a:ext uri="{FF2B5EF4-FFF2-40B4-BE49-F238E27FC236}">
                <a16:creationId xmlns:a16="http://schemas.microsoft.com/office/drawing/2014/main" id="{98ACE25E-EDB9-2D94-A22F-4B2F4204C9F6}"/>
              </a:ext>
            </a:extLst>
          </p:cNvPr>
          <p:cNvSpPr/>
          <p:nvPr/>
        </p:nvSpPr>
        <p:spPr>
          <a:xfrm>
            <a:off x="3536907" y="1316486"/>
            <a:ext cx="5118186" cy="477054"/>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ru-RU" sz="2500" b="1" dirty="0">
                <a:solidFill>
                  <a:schemeClr val="accent5">
                    <a:lumMod val="75000"/>
                  </a:schemeClr>
                </a:solidFill>
                <a:latin typeface="Times New Roman" panose="02020603050405020304" pitchFamily="18" charset="0"/>
                <a:ea typeface="Calibri" panose="020F0502020204030204" pitchFamily="34" charset="0"/>
                <a:cs typeface="Times New Roman" panose="02020603050405020304" pitchFamily="18" charset="0"/>
              </a:rPr>
              <a:t>Усиление свайного фундамента</a:t>
            </a:r>
          </a:p>
        </p:txBody>
      </p:sp>
      <p:sp>
        <p:nvSpPr>
          <p:cNvPr id="3" name="TextBox 2">
            <a:extLst>
              <a:ext uri="{FF2B5EF4-FFF2-40B4-BE49-F238E27FC236}">
                <a16:creationId xmlns:a16="http://schemas.microsoft.com/office/drawing/2014/main" id="{2074A808-3185-A3B1-C44D-88053571B60D}"/>
              </a:ext>
            </a:extLst>
          </p:cNvPr>
          <p:cNvSpPr txBox="1"/>
          <p:nvPr/>
        </p:nvSpPr>
        <p:spPr>
          <a:xfrm>
            <a:off x="892424" y="3746327"/>
            <a:ext cx="6382516" cy="2554545"/>
          </a:xfrm>
          <a:prstGeom prst="rect">
            <a:avLst/>
          </a:prstGeom>
          <a:noFill/>
        </p:spPr>
        <p:txBody>
          <a:bodyPr wrap="square" rtlCol="0">
            <a:spAutoFit/>
          </a:bodyPr>
          <a:lstStyle/>
          <a:p>
            <a:r>
              <a:rPr lang="ru-RU" sz="2000" b="0" i="0" u="none" strike="noStrike" dirty="0">
                <a:solidFill>
                  <a:srgbClr val="000000"/>
                </a:solidFill>
                <a:effectLst/>
                <a:latin typeface="Arial" panose="020B0604020202020204" pitchFamily="34" charset="0"/>
                <a:cs typeface="Arial" panose="020B0604020202020204" pitchFamily="34" charset="0"/>
              </a:rPr>
              <a:t>Наиболее доступно </a:t>
            </a:r>
            <a:r>
              <a:rPr lang="ru-RU" sz="2000" b="1" i="0" u="none" strike="noStrike" dirty="0">
                <a:solidFill>
                  <a:srgbClr val="000000"/>
                </a:solidFill>
                <a:effectLst/>
                <a:latin typeface="Arial" panose="020B0604020202020204" pitchFamily="34" charset="0"/>
                <a:cs typeface="Arial" panose="020B0604020202020204" pitchFamily="34" charset="0"/>
              </a:rPr>
              <a:t>усиление свайных стволов</a:t>
            </a:r>
            <a:r>
              <a:rPr lang="ru-RU" sz="2000" b="0" i="0" u="none" strike="noStrike" dirty="0">
                <a:solidFill>
                  <a:srgbClr val="000000"/>
                </a:solidFill>
                <a:effectLst/>
                <a:latin typeface="Arial" panose="020B0604020202020204" pitchFamily="34" charset="0"/>
                <a:cs typeface="Arial" panose="020B0604020202020204" pitchFamily="34" charset="0"/>
              </a:rPr>
              <a:t>, если здание имеет высокий ростверк. Сваи с трещинами и даже при их частичном разрушении усиливаются с применением железобетонных обойм</a:t>
            </a:r>
            <a:r>
              <a:rPr lang="ru-RU" sz="2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с толщиной стенок не менее 100 мм. Такие обоймы устанавливаются по всей видимой длине сваи, плюс осуществляется их заглубление не менее чем на метр, в грунт. </a:t>
            </a:r>
            <a:endParaRPr lang="ru-KZ" sz="2000" dirty="0">
              <a:latin typeface="Arial" panose="020B0604020202020204" pitchFamily="34" charset="0"/>
              <a:cs typeface="Arial" panose="020B0604020202020204" pitchFamily="34" charset="0"/>
            </a:endParaRPr>
          </a:p>
        </p:txBody>
      </p:sp>
      <p:pic>
        <p:nvPicPr>
          <p:cNvPr id="4" name="Рисунок 6">
            <a:extLst>
              <a:ext uri="{FF2B5EF4-FFF2-40B4-BE49-F238E27FC236}">
                <a16:creationId xmlns:a16="http://schemas.microsoft.com/office/drawing/2014/main" id="{634F4D03-02AE-C2EF-C9BD-054D8F35709F}"/>
              </a:ext>
            </a:extLst>
          </p:cNvPr>
          <p:cNvPicPr>
            <a:picLocks noChangeAspect="1"/>
          </p:cNvPicPr>
          <p:nvPr/>
        </p:nvPicPr>
        <p:blipFill>
          <a:blip r:embed="rId5"/>
          <a:stretch>
            <a:fillRect/>
          </a:stretch>
        </p:blipFill>
        <p:spPr>
          <a:xfrm>
            <a:off x="7610888" y="1925015"/>
            <a:ext cx="2950165" cy="4452067"/>
          </a:xfrm>
          <a:prstGeom prst="rect">
            <a:avLst/>
          </a:prstGeom>
        </p:spPr>
      </p:pic>
      <p:sp>
        <p:nvSpPr>
          <p:cNvPr id="8" name="TextBox 7">
            <a:extLst>
              <a:ext uri="{FF2B5EF4-FFF2-40B4-BE49-F238E27FC236}">
                <a16:creationId xmlns:a16="http://schemas.microsoft.com/office/drawing/2014/main" id="{A107999F-6EFB-BF33-A676-248D20DE6D35}"/>
              </a:ext>
            </a:extLst>
          </p:cNvPr>
          <p:cNvSpPr txBox="1"/>
          <p:nvPr/>
        </p:nvSpPr>
        <p:spPr>
          <a:xfrm>
            <a:off x="892423" y="2169769"/>
            <a:ext cx="7028365" cy="1323439"/>
          </a:xfrm>
          <a:prstGeom prst="rect">
            <a:avLst/>
          </a:prstGeom>
          <a:noFill/>
        </p:spPr>
        <p:txBody>
          <a:bodyPr wrap="square" rtlCol="0">
            <a:spAutoFit/>
          </a:bodyPr>
          <a:lstStyle/>
          <a:p>
            <a:r>
              <a:rPr lang="ru-RU" sz="2000" b="0" i="0" u="none" strike="noStrike" dirty="0">
                <a:solidFill>
                  <a:srgbClr val="000000"/>
                </a:solidFill>
                <a:effectLst/>
                <a:latin typeface="Arial" panose="020B0604020202020204" pitchFamily="34" charset="0"/>
              </a:rPr>
              <a:t>Прежде всего, необходимо уточнить, какие из элементов свайного фундамента необходимо усилить:</a:t>
            </a:r>
          </a:p>
          <a:p>
            <a:r>
              <a:rPr lang="ru-RU" sz="2000" b="0" i="0" u="none" strike="noStrike" dirty="0">
                <a:solidFill>
                  <a:srgbClr val="000000"/>
                </a:solidFill>
                <a:effectLst/>
                <a:latin typeface="Arial" panose="020B0604020202020204" pitchFamily="34" charset="0"/>
              </a:rPr>
              <a:t>• сами сваи</a:t>
            </a:r>
          </a:p>
          <a:p>
            <a:r>
              <a:rPr lang="ru-RU" sz="2000" b="0" i="0" u="none" strike="noStrike" dirty="0">
                <a:solidFill>
                  <a:srgbClr val="000000"/>
                </a:solidFill>
                <a:effectLst/>
                <a:latin typeface="Arial" panose="020B0604020202020204" pitchFamily="34" charset="0"/>
              </a:rPr>
              <a:t>• ростверк</a:t>
            </a:r>
          </a:p>
        </p:txBody>
      </p:sp>
    </p:spTree>
    <p:extLst>
      <p:ext uri="{BB962C8B-B14F-4D97-AF65-F5344CB8AC3E}">
        <p14:creationId xmlns:p14="http://schemas.microsoft.com/office/powerpoint/2010/main" val="20736756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3"/>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0" y="1"/>
            <a:ext cx="12192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5" name="Прямая соединительная линия 4"/>
          <p:cNvCxnSpPr/>
          <p:nvPr/>
        </p:nvCxnSpPr>
        <p:spPr>
          <a:xfrm>
            <a:off x="0" y="770110"/>
            <a:ext cx="12192000" cy="0"/>
          </a:xfrm>
          <a:prstGeom prst="line">
            <a:avLst/>
          </a:prstGeom>
          <a:ln w="285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10" name="AutoShape 2" descr="https://fiverr-res.cloudinary.com/images/t_main1,q_auto,f_auto/gigs/116155559/original/e000cd4741bc8127ca93e9afd337485983bffdbc/design-any-database-and-solve-any-database-issu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2" name="Рисунок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5575" y="160338"/>
            <a:ext cx="3032766" cy="527305"/>
          </a:xfrm>
          <a:prstGeom prst="rect">
            <a:avLst/>
          </a:prstGeom>
        </p:spPr>
      </p:pic>
      <p:sp>
        <p:nvSpPr>
          <p:cNvPr id="6" name="Прямоугольник 5">
            <a:extLst>
              <a:ext uri="{FF2B5EF4-FFF2-40B4-BE49-F238E27FC236}">
                <a16:creationId xmlns:a16="http://schemas.microsoft.com/office/drawing/2014/main" id="{98ACE25E-EDB9-2D94-A22F-4B2F4204C9F6}"/>
              </a:ext>
            </a:extLst>
          </p:cNvPr>
          <p:cNvSpPr/>
          <p:nvPr/>
        </p:nvSpPr>
        <p:spPr>
          <a:xfrm>
            <a:off x="3938919" y="1301693"/>
            <a:ext cx="4314162" cy="477054"/>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ru-RU" sz="2500" b="1" dirty="0">
                <a:solidFill>
                  <a:schemeClr val="accent5">
                    <a:lumMod val="75000"/>
                  </a:schemeClr>
                </a:solidFill>
                <a:latin typeface="Times New Roman" panose="02020603050405020304" pitchFamily="18" charset="0"/>
                <a:ea typeface="Calibri" panose="020F0502020204030204" pitchFamily="34" charset="0"/>
                <a:cs typeface="Times New Roman" panose="02020603050405020304" pitchFamily="18" charset="0"/>
              </a:rPr>
              <a:t>Усиление сваи</a:t>
            </a:r>
          </a:p>
        </p:txBody>
      </p:sp>
      <p:sp>
        <p:nvSpPr>
          <p:cNvPr id="3" name="TextBox 2">
            <a:extLst>
              <a:ext uri="{FF2B5EF4-FFF2-40B4-BE49-F238E27FC236}">
                <a16:creationId xmlns:a16="http://schemas.microsoft.com/office/drawing/2014/main" id="{2074A808-3185-A3B1-C44D-88053571B60D}"/>
              </a:ext>
            </a:extLst>
          </p:cNvPr>
          <p:cNvSpPr txBox="1"/>
          <p:nvPr/>
        </p:nvSpPr>
        <p:spPr>
          <a:xfrm>
            <a:off x="578551" y="1923211"/>
            <a:ext cx="11034893" cy="1631216"/>
          </a:xfrm>
          <a:prstGeom prst="rect">
            <a:avLst/>
          </a:prstGeom>
          <a:noFill/>
        </p:spPr>
        <p:txBody>
          <a:bodyPr wrap="square" rtlCol="0">
            <a:spAutoFit/>
          </a:bodyPr>
          <a:lstStyle/>
          <a:p>
            <a:r>
              <a:rPr lang="ru-RU" sz="2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Железобетонная обойма представляет собой монолитную, замкнутую по периметру свайного столба конструкцию, за счет </a:t>
            </a:r>
            <a:r>
              <a:rPr lang="ru-RU" sz="2000" dirty="0" err="1">
                <a:solidFill>
                  <a:srgbClr val="000000"/>
                </a:solidFill>
                <a:effectLst/>
                <a:latin typeface="Arial" panose="020B0604020202020204" pitchFamily="34" charset="0"/>
                <a:ea typeface="Times New Roman" panose="02020603050405020304" pitchFamily="18" charset="0"/>
                <a:cs typeface="Arial" panose="020B0604020202020204" pitchFamily="34" charset="0"/>
              </a:rPr>
              <a:t>обжатия</a:t>
            </a:r>
            <a:r>
              <a:rPr lang="ru-RU" sz="2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которой тела сваи достигается предотвращение распространения по ней трещин и уже существующих деформаций. Также обойма дополнительно увеличивает площадь свайной опоры, что приводит к росту ее </a:t>
            </a:r>
            <a:r>
              <a:rPr lang="ru-RU" sz="2000" dirty="0" err="1">
                <a:solidFill>
                  <a:srgbClr val="000000"/>
                </a:solidFill>
                <a:effectLst/>
                <a:latin typeface="Arial" panose="020B0604020202020204" pitchFamily="34" charset="0"/>
                <a:ea typeface="Times New Roman" panose="02020603050405020304" pitchFamily="18" charset="0"/>
                <a:cs typeface="Arial" panose="020B0604020202020204" pitchFamily="34" charset="0"/>
              </a:rPr>
              <a:t>грузонесущей</a:t>
            </a:r>
            <a:r>
              <a:rPr lang="ru-RU" sz="2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способности.</a:t>
            </a:r>
            <a:endParaRPr lang="ru-KZ" sz="2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p:txBody>
      </p:sp>
      <p:pic>
        <p:nvPicPr>
          <p:cNvPr id="4" name="Рисунок 6">
            <a:extLst>
              <a:ext uri="{FF2B5EF4-FFF2-40B4-BE49-F238E27FC236}">
                <a16:creationId xmlns:a16="http://schemas.microsoft.com/office/drawing/2014/main" id="{BFB048E6-9AF7-1D74-00ED-174C62C71F4B}"/>
              </a:ext>
            </a:extLst>
          </p:cNvPr>
          <p:cNvPicPr>
            <a:picLocks noChangeAspect="1"/>
          </p:cNvPicPr>
          <p:nvPr/>
        </p:nvPicPr>
        <p:blipFill>
          <a:blip r:embed="rId5"/>
          <a:stretch>
            <a:fillRect/>
          </a:stretch>
        </p:blipFill>
        <p:spPr>
          <a:xfrm>
            <a:off x="2763680" y="3429000"/>
            <a:ext cx="6664637" cy="3268047"/>
          </a:xfrm>
          <a:prstGeom prst="rect">
            <a:avLst/>
          </a:prstGeom>
        </p:spPr>
      </p:pic>
    </p:spTree>
    <p:extLst>
      <p:ext uri="{BB962C8B-B14F-4D97-AF65-F5344CB8AC3E}">
        <p14:creationId xmlns:p14="http://schemas.microsoft.com/office/powerpoint/2010/main" val="39321128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3"/>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0" y="1"/>
            <a:ext cx="12192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5" name="Прямая соединительная линия 4"/>
          <p:cNvCxnSpPr/>
          <p:nvPr/>
        </p:nvCxnSpPr>
        <p:spPr>
          <a:xfrm>
            <a:off x="0" y="770110"/>
            <a:ext cx="12192000" cy="0"/>
          </a:xfrm>
          <a:prstGeom prst="line">
            <a:avLst/>
          </a:prstGeom>
          <a:ln w="285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10" name="AutoShape 2" descr="https://fiverr-res.cloudinary.com/images/t_main1,q_auto,f_auto/gigs/116155559/original/e000cd4741bc8127ca93e9afd337485983bffdbc/design-any-database-and-solve-any-database-issu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2" name="Рисунок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5575" y="160338"/>
            <a:ext cx="3032766" cy="527305"/>
          </a:xfrm>
          <a:prstGeom prst="rect">
            <a:avLst/>
          </a:prstGeom>
        </p:spPr>
      </p:pic>
      <p:sp>
        <p:nvSpPr>
          <p:cNvPr id="6" name="Прямоугольник 5">
            <a:extLst>
              <a:ext uri="{FF2B5EF4-FFF2-40B4-BE49-F238E27FC236}">
                <a16:creationId xmlns:a16="http://schemas.microsoft.com/office/drawing/2014/main" id="{98ACE25E-EDB9-2D94-A22F-4B2F4204C9F6}"/>
              </a:ext>
            </a:extLst>
          </p:cNvPr>
          <p:cNvSpPr/>
          <p:nvPr/>
        </p:nvSpPr>
        <p:spPr>
          <a:xfrm>
            <a:off x="3938919" y="1301693"/>
            <a:ext cx="4314162" cy="477054"/>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ru-RU" sz="2500" b="1" dirty="0">
                <a:solidFill>
                  <a:schemeClr val="accent5">
                    <a:lumMod val="75000"/>
                  </a:schemeClr>
                </a:solidFill>
                <a:latin typeface="Times New Roman" panose="02020603050405020304" pitchFamily="18" charset="0"/>
                <a:ea typeface="Calibri" panose="020F0502020204030204" pitchFamily="34" charset="0"/>
                <a:cs typeface="Times New Roman" panose="02020603050405020304" pitchFamily="18" charset="0"/>
              </a:rPr>
              <a:t>Усиление </a:t>
            </a:r>
            <a:r>
              <a:rPr lang="ru-RU" sz="2500" b="1" dirty="0" err="1">
                <a:solidFill>
                  <a:schemeClr val="accent5">
                    <a:lumMod val="75000"/>
                  </a:schemeClr>
                </a:solidFill>
                <a:latin typeface="Times New Roman" panose="02020603050405020304" pitchFamily="18" charset="0"/>
                <a:ea typeface="Calibri" panose="020F0502020204030204" pitchFamily="34" charset="0"/>
                <a:cs typeface="Times New Roman" panose="02020603050405020304" pitchFamily="18" charset="0"/>
              </a:rPr>
              <a:t>ростверка</a:t>
            </a:r>
            <a:endParaRPr lang="ru-RU" sz="2500" b="1" dirty="0">
              <a:solidFill>
                <a:schemeClr val="accent5">
                  <a:lumMod val="75000"/>
                </a:schemeClr>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CEF6CD93-CFDE-4C28-3A65-5D870DC37CC9}"/>
              </a:ext>
            </a:extLst>
          </p:cNvPr>
          <p:cNvSpPr txBox="1"/>
          <p:nvPr/>
        </p:nvSpPr>
        <p:spPr>
          <a:xfrm>
            <a:off x="964424" y="2136338"/>
            <a:ext cx="10263152" cy="3170099"/>
          </a:xfrm>
          <a:prstGeom prst="rect">
            <a:avLst/>
          </a:prstGeom>
          <a:noFill/>
        </p:spPr>
        <p:txBody>
          <a:bodyPr wrap="square" rtlCol="0">
            <a:spAutoFit/>
          </a:bodyPr>
          <a:lstStyle/>
          <a:p>
            <a:pPr algn="l"/>
            <a:r>
              <a:rPr lang="ru-RU" sz="2000" b="0" i="0" u="none" strike="noStrike" dirty="0">
                <a:solidFill>
                  <a:srgbClr val="000000"/>
                </a:solidFill>
                <a:effectLst/>
                <a:latin typeface="Arial" panose="020B0604020202020204" pitchFamily="34" charset="0"/>
                <a:cs typeface="Arial" panose="020B0604020202020204" pitchFamily="34" charset="0"/>
              </a:rPr>
              <a:t>Ростверк усиливают следующим образом: </a:t>
            </a:r>
          </a:p>
          <a:p>
            <a:pPr algn="l"/>
            <a:r>
              <a:rPr lang="ru-RU" sz="2000" dirty="0">
                <a:solidFill>
                  <a:srgbClr val="000000"/>
                </a:solidFill>
                <a:latin typeface="Arial" panose="020B0604020202020204" pitchFamily="34" charset="0"/>
                <a:cs typeface="Arial" panose="020B0604020202020204" pitchFamily="34" charset="0"/>
              </a:rPr>
              <a:t>• К</a:t>
            </a:r>
            <a:r>
              <a:rPr lang="ru-RU" sz="2000" b="0" i="0" u="none" strike="noStrike" dirty="0">
                <a:solidFill>
                  <a:srgbClr val="000000"/>
                </a:solidFill>
                <a:effectLst/>
                <a:latin typeface="Arial" panose="020B0604020202020204" pitchFamily="34" charset="0"/>
                <a:cs typeface="Arial" panose="020B0604020202020204" pitchFamily="34" charset="0"/>
              </a:rPr>
              <a:t>оррозия наружного слоя исправляется способом </a:t>
            </a:r>
            <a:r>
              <a:rPr lang="ru-RU" sz="2000" b="0" i="0" u="none" strike="noStrike" dirty="0" err="1">
                <a:solidFill>
                  <a:srgbClr val="000000"/>
                </a:solidFill>
                <a:effectLst/>
                <a:latin typeface="Arial" panose="020B0604020202020204" pitchFamily="34" charset="0"/>
                <a:cs typeface="Arial" panose="020B0604020202020204" pitchFamily="34" charset="0"/>
              </a:rPr>
              <a:t>торкретирования</a:t>
            </a:r>
            <a:r>
              <a:rPr lang="ru-RU" sz="2000" b="0" i="0" u="none" strike="noStrike" dirty="0">
                <a:solidFill>
                  <a:srgbClr val="000000"/>
                </a:solidFill>
                <a:effectLst/>
                <a:latin typeface="Arial" panose="020B0604020202020204" pitchFamily="34" charset="0"/>
                <a:cs typeface="Arial" panose="020B0604020202020204" pitchFamily="34" charset="0"/>
              </a:rPr>
              <a:t> - послойного нанесения цементного раствора под давлением после предварительной очистки поверхности и крепления арматурной сетки с ячейкой 50-100 мм и диаметром проволоки 5-8 мм. </a:t>
            </a:r>
          </a:p>
          <a:p>
            <a:pPr algn="l"/>
            <a:r>
              <a:rPr lang="ru-RU" sz="2000" dirty="0">
                <a:solidFill>
                  <a:srgbClr val="000000"/>
                </a:solidFill>
                <a:latin typeface="Arial" panose="020B0604020202020204" pitchFamily="34" charset="0"/>
                <a:cs typeface="Arial" panose="020B0604020202020204" pitchFamily="34" charset="0"/>
              </a:rPr>
              <a:t>• </a:t>
            </a:r>
            <a:r>
              <a:rPr lang="ru-RU" sz="2000" b="0" i="0" u="none" strike="noStrike" dirty="0">
                <a:solidFill>
                  <a:srgbClr val="000000"/>
                </a:solidFill>
                <a:effectLst/>
                <a:latin typeface="Arial" panose="020B0604020202020204" pitchFamily="34" charset="0"/>
                <a:cs typeface="Arial" panose="020B0604020202020204" pitchFamily="34" charset="0"/>
              </a:rPr>
              <a:t>Шпуры на поверхности </a:t>
            </a:r>
            <a:r>
              <a:rPr lang="ru-RU" sz="2000" b="0" i="0" u="none" strike="noStrike" dirty="0" err="1">
                <a:solidFill>
                  <a:srgbClr val="000000"/>
                </a:solidFill>
                <a:effectLst/>
                <a:latin typeface="Arial" panose="020B0604020202020204" pitchFamily="34" charset="0"/>
                <a:cs typeface="Arial" panose="020B0604020202020204" pitchFamily="34" charset="0"/>
              </a:rPr>
              <a:t>ростверка</a:t>
            </a:r>
            <a:r>
              <a:rPr lang="ru-RU" sz="2000" b="0" i="0" u="none" strike="noStrike" dirty="0">
                <a:solidFill>
                  <a:srgbClr val="000000"/>
                </a:solidFill>
                <a:effectLst/>
                <a:latin typeface="Arial" panose="020B0604020202020204" pitchFamily="34" charset="0"/>
                <a:cs typeface="Arial" panose="020B0604020202020204" pitchFamily="34" charset="0"/>
              </a:rPr>
              <a:t> высверливаются перфоратором; диаметр отверстий - от 4 мм до 8 мм. Для того, чтобы охватить как можно большую площадь </a:t>
            </a:r>
            <a:r>
              <a:rPr lang="ru-RU" sz="2000" b="0" i="0" u="none" strike="noStrike" dirty="0" err="1">
                <a:solidFill>
                  <a:srgbClr val="000000"/>
                </a:solidFill>
                <a:effectLst/>
                <a:latin typeface="Arial" panose="020B0604020202020204" pitchFamily="34" charset="0"/>
                <a:cs typeface="Arial" panose="020B0604020202020204" pitchFamily="34" charset="0"/>
              </a:rPr>
              <a:t>ростверка</a:t>
            </a:r>
            <a:r>
              <a:rPr lang="ru-RU" sz="2000" b="0" i="0" u="none" strike="noStrike" dirty="0">
                <a:solidFill>
                  <a:srgbClr val="000000"/>
                </a:solidFill>
                <a:effectLst/>
                <a:latin typeface="Arial" panose="020B0604020202020204" pitchFamily="34" charset="0"/>
                <a:cs typeface="Arial" panose="020B0604020202020204" pitchFamily="34" charset="0"/>
              </a:rPr>
              <a:t>, отверстия </a:t>
            </a:r>
            <a:r>
              <a:rPr lang="ru-RU" sz="2000" b="0" i="0" u="none" strike="noStrike" dirty="0" err="1">
                <a:solidFill>
                  <a:srgbClr val="000000"/>
                </a:solidFill>
                <a:effectLst/>
                <a:latin typeface="Arial" panose="020B0604020202020204" pitchFamily="34" charset="0"/>
                <a:cs typeface="Arial" panose="020B0604020202020204" pitchFamily="34" charset="0"/>
              </a:rPr>
              <a:t>сверлятся</a:t>
            </a:r>
            <a:r>
              <a:rPr lang="ru-RU" sz="2000" b="0" i="0" u="none" strike="noStrike" dirty="0">
                <a:solidFill>
                  <a:srgbClr val="000000"/>
                </a:solidFill>
                <a:effectLst/>
                <a:latin typeface="Arial" panose="020B0604020202020204" pitchFamily="34" charset="0"/>
                <a:cs typeface="Arial" panose="020B0604020202020204" pitchFamily="34" charset="0"/>
              </a:rPr>
              <a:t> в шахматном порядке. Расстояние между отверстиями - от 0,8 м до 1,5 м, глубина - 40% от общей толщины </a:t>
            </a:r>
            <a:r>
              <a:rPr lang="ru-RU" sz="2000" b="0" i="0" u="none" strike="noStrike" dirty="0" err="1">
                <a:solidFill>
                  <a:srgbClr val="000000"/>
                </a:solidFill>
                <a:effectLst/>
                <a:latin typeface="Arial" panose="020B0604020202020204" pitchFamily="34" charset="0"/>
                <a:cs typeface="Arial" panose="020B0604020202020204" pitchFamily="34" charset="0"/>
              </a:rPr>
              <a:t>ростверка</a:t>
            </a:r>
            <a:r>
              <a:rPr lang="ru-RU" sz="2000" b="0" i="0" u="none" strike="noStrike" dirty="0">
                <a:solidFill>
                  <a:srgbClr val="000000"/>
                </a:solidFill>
                <a:effectLst/>
                <a:latin typeface="Arial" panose="020B0604020202020204" pitchFamily="34" charset="0"/>
                <a:cs typeface="Arial" panose="020B0604020202020204" pitchFamily="34" charset="0"/>
              </a:rPr>
              <a:t> (при высверливании с двух сторон) и 75% (при высверливании с лицевой стороны).</a:t>
            </a:r>
            <a:endParaRPr lang="ru-KZ"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517440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3"/>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0" y="1"/>
            <a:ext cx="12192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5" name="Прямая соединительная линия 4"/>
          <p:cNvCxnSpPr/>
          <p:nvPr/>
        </p:nvCxnSpPr>
        <p:spPr>
          <a:xfrm>
            <a:off x="0" y="770110"/>
            <a:ext cx="12192000" cy="0"/>
          </a:xfrm>
          <a:prstGeom prst="line">
            <a:avLst/>
          </a:prstGeom>
          <a:ln w="285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10" name="AutoShape 2" descr="https://fiverr-res.cloudinary.com/images/t_main1,q_auto,f_auto/gigs/116155559/original/e000cd4741bc8127ca93e9afd337485983bffdbc/design-any-database-and-solve-any-database-issu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2" name="Рисунок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5575" y="160338"/>
            <a:ext cx="3032766" cy="527305"/>
          </a:xfrm>
          <a:prstGeom prst="rect">
            <a:avLst/>
          </a:prstGeom>
        </p:spPr>
      </p:pic>
      <p:sp>
        <p:nvSpPr>
          <p:cNvPr id="6" name="Прямоугольник 5">
            <a:extLst>
              <a:ext uri="{FF2B5EF4-FFF2-40B4-BE49-F238E27FC236}">
                <a16:creationId xmlns:a16="http://schemas.microsoft.com/office/drawing/2014/main" id="{98ACE25E-EDB9-2D94-A22F-4B2F4204C9F6}"/>
              </a:ext>
            </a:extLst>
          </p:cNvPr>
          <p:cNvSpPr/>
          <p:nvPr/>
        </p:nvSpPr>
        <p:spPr>
          <a:xfrm>
            <a:off x="3938919" y="1301693"/>
            <a:ext cx="4314162" cy="477054"/>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ru-RU" sz="2500" b="1" dirty="0">
                <a:solidFill>
                  <a:schemeClr val="accent5">
                    <a:lumMod val="75000"/>
                  </a:schemeClr>
                </a:solidFill>
                <a:latin typeface="Times New Roman" panose="02020603050405020304" pitchFamily="18" charset="0"/>
                <a:ea typeface="Calibri" panose="020F0502020204030204" pitchFamily="34" charset="0"/>
                <a:cs typeface="Times New Roman" panose="02020603050405020304" pitchFamily="18" charset="0"/>
              </a:rPr>
              <a:t>Усиление </a:t>
            </a:r>
            <a:r>
              <a:rPr lang="ru-RU" sz="2500" b="1" dirty="0" err="1">
                <a:solidFill>
                  <a:schemeClr val="accent5">
                    <a:lumMod val="75000"/>
                  </a:schemeClr>
                </a:solidFill>
                <a:latin typeface="Times New Roman" panose="02020603050405020304" pitchFamily="18" charset="0"/>
                <a:ea typeface="Calibri" panose="020F0502020204030204" pitchFamily="34" charset="0"/>
                <a:cs typeface="Times New Roman" panose="02020603050405020304" pitchFamily="18" charset="0"/>
              </a:rPr>
              <a:t>ростверка</a:t>
            </a:r>
            <a:endParaRPr lang="ru-RU" sz="2500" b="1" dirty="0">
              <a:solidFill>
                <a:schemeClr val="accent5">
                  <a:lumMod val="75000"/>
                </a:schemeClr>
              </a:solidFill>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4" name="Рисунок 6">
            <a:extLst>
              <a:ext uri="{FF2B5EF4-FFF2-40B4-BE49-F238E27FC236}">
                <a16:creationId xmlns:a16="http://schemas.microsoft.com/office/drawing/2014/main" id="{D69A8DB1-D009-83C1-140E-F3069BD729B6}"/>
              </a:ext>
            </a:extLst>
          </p:cNvPr>
          <p:cNvPicPr>
            <a:picLocks noChangeAspect="1"/>
          </p:cNvPicPr>
          <p:nvPr/>
        </p:nvPicPr>
        <p:blipFill>
          <a:blip r:embed="rId5"/>
          <a:stretch>
            <a:fillRect/>
          </a:stretch>
        </p:blipFill>
        <p:spPr>
          <a:xfrm>
            <a:off x="3033538" y="2154268"/>
            <a:ext cx="6124923" cy="3933622"/>
          </a:xfrm>
          <a:prstGeom prst="rect">
            <a:avLst/>
          </a:prstGeom>
        </p:spPr>
      </p:pic>
      <p:sp>
        <p:nvSpPr>
          <p:cNvPr id="7" name="TextBox 6">
            <a:extLst>
              <a:ext uri="{FF2B5EF4-FFF2-40B4-BE49-F238E27FC236}">
                <a16:creationId xmlns:a16="http://schemas.microsoft.com/office/drawing/2014/main" id="{DA3C71C8-23DB-33E7-856E-2E4FEED1EDAC}"/>
              </a:ext>
            </a:extLst>
          </p:cNvPr>
          <p:cNvSpPr txBox="1"/>
          <p:nvPr/>
        </p:nvSpPr>
        <p:spPr>
          <a:xfrm>
            <a:off x="5201652" y="2444416"/>
            <a:ext cx="1828800" cy="1828800"/>
          </a:xfrm>
          <a:prstGeom prst="rect">
            <a:avLst/>
          </a:prstGeom>
          <a:noFill/>
        </p:spPr>
        <p:txBody>
          <a:bodyPr wrap="square" rtlCol="0">
            <a:spAutoFit/>
          </a:bodyPr>
          <a:lstStyle/>
          <a:p>
            <a:pPr algn="l"/>
            <a:endParaRPr lang="ru-KZ" dirty="0"/>
          </a:p>
        </p:txBody>
      </p:sp>
      <p:sp>
        <p:nvSpPr>
          <p:cNvPr id="8" name="TextBox 7">
            <a:extLst>
              <a:ext uri="{FF2B5EF4-FFF2-40B4-BE49-F238E27FC236}">
                <a16:creationId xmlns:a16="http://schemas.microsoft.com/office/drawing/2014/main" id="{B7D2FDFC-CDEB-3F9A-94FF-AC1F77AC6303}"/>
              </a:ext>
            </a:extLst>
          </p:cNvPr>
          <p:cNvSpPr txBox="1"/>
          <p:nvPr/>
        </p:nvSpPr>
        <p:spPr>
          <a:xfrm>
            <a:off x="3368294" y="6193372"/>
            <a:ext cx="5455410" cy="369332"/>
          </a:xfrm>
          <a:prstGeom prst="rect">
            <a:avLst/>
          </a:prstGeom>
          <a:noFill/>
        </p:spPr>
        <p:txBody>
          <a:bodyPr wrap="square" rtlCol="0">
            <a:spAutoFit/>
          </a:bodyPr>
          <a:lstStyle/>
          <a:p>
            <a:pPr algn="l"/>
            <a:r>
              <a:rPr lang="ru-RU" b="0" u="none" strike="noStrike" dirty="0">
                <a:solidFill>
                  <a:srgbClr val="000000"/>
                </a:solidFill>
                <a:effectLst/>
                <a:latin typeface="Arial" panose="020B0604020202020204" pitchFamily="34" charset="0"/>
              </a:rPr>
              <a:t>Оборудование для </a:t>
            </a:r>
            <a:r>
              <a:rPr lang="ru-RU" b="0" u="none" strike="noStrike" dirty="0" err="1">
                <a:solidFill>
                  <a:srgbClr val="000000"/>
                </a:solidFill>
                <a:effectLst/>
                <a:latin typeface="Arial" panose="020B0604020202020204" pitchFamily="34" charset="0"/>
              </a:rPr>
              <a:t>торкретирования</a:t>
            </a:r>
            <a:r>
              <a:rPr lang="ru-RU" b="0" u="none" strike="noStrike" dirty="0">
                <a:solidFill>
                  <a:srgbClr val="000000"/>
                </a:solidFill>
                <a:effectLst/>
                <a:latin typeface="Arial" panose="020B0604020202020204" pitchFamily="34" charset="0"/>
              </a:rPr>
              <a:t> бетона</a:t>
            </a:r>
            <a:endParaRPr lang="ru-KZ" dirty="0"/>
          </a:p>
        </p:txBody>
      </p:sp>
    </p:spTree>
    <p:extLst>
      <p:ext uri="{BB962C8B-B14F-4D97-AF65-F5344CB8AC3E}">
        <p14:creationId xmlns:p14="http://schemas.microsoft.com/office/powerpoint/2010/main" val="6215181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3"/>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0" y="1"/>
            <a:ext cx="12192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AutoShape 2" descr="https://fiverr-res.cloudinary.com/images/t_main1,q_auto,f_auto/gigs/116155559/original/e000cd4741bc8127ca93e9afd337485983bffdbc/design-any-database-and-solve-any-database-issu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2" name="Прямоугольник 1"/>
          <p:cNvSpPr/>
          <p:nvPr/>
        </p:nvSpPr>
        <p:spPr>
          <a:xfrm>
            <a:off x="2646287" y="4105227"/>
            <a:ext cx="6680355" cy="707886"/>
          </a:xfrm>
          <a:prstGeom prst="rect">
            <a:avLst/>
          </a:prstGeom>
        </p:spPr>
        <p:txBody>
          <a:bodyPr wrap="none">
            <a:spAutoFit/>
          </a:bodyPr>
          <a:lstStyle/>
          <a:p>
            <a:pPr algn="ctr"/>
            <a:r>
              <a:rPr lang="ru-RU" sz="4000" b="1" dirty="0">
                <a:solidFill>
                  <a:schemeClr val="accent5">
                    <a:lumMod val="75000"/>
                  </a:schemeClr>
                </a:solidFill>
                <a:latin typeface="Arial" panose="020B0604020202020204" pitchFamily="34" charset="0"/>
                <a:ea typeface="Calibri" panose="020F0502020204030204" pitchFamily="34" charset="0"/>
                <a:cs typeface="Arial" panose="020B0604020202020204" pitchFamily="34" charset="0"/>
              </a:rPr>
              <a:t> Благодарю за внимание!</a:t>
            </a:r>
          </a:p>
        </p:txBody>
      </p:sp>
      <p:sp>
        <p:nvSpPr>
          <p:cNvPr id="6" name="Номер слайда 5"/>
          <p:cNvSpPr>
            <a:spLocks noGrp="1"/>
          </p:cNvSpPr>
          <p:nvPr>
            <p:ph type="sldNum" sz="quarter" idx="12"/>
          </p:nvPr>
        </p:nvSpPr>
        <p:spPr/>
        <p:txBody>
          <a:bodyPr/>
          <a:lstStyle/>
          <a:p>
            <a:fld id="{6D22F896-40B5-4ADD-8801-0D06FADFA095}" type="slidenum">
              <a:rPr lang="en-US" smtClean="0"/>
              <a:t>12</a:t>
            </a:fld>
            <a:endParaRPr lang="en-US" dirty="0"/>
          </a:p>
        </p:txBody>
      </p:sp>
      <p:pic>
        <p:nvPicPr>
          <p:cNvPr id="3" name="Рисунок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67307" y="526157"/>
            <a:ext cx="3457386" cy="3261500"/>
          </a:xfrm>
          <a:prstGeom prst="rect">
            <a:avLst/>
          </a:prstGeom>
        </p:spPr>
      </p:pic>
    </p:spTree>
    <p:extLst>
      <p:ext uri="{BB962C8B-B14F-4D97-AF65-F5344CB8AC3E}">
        <p14:creationId xmlns:p14="http://schemas.microsoft.com/office/powerpoint/2010/main" val="196041284"/>
      </p:ext>
    </p:extLst>
  </p:cSld>
  <p:clrMapOvr>
    <a:masterClrMapping/>
  </p:clrMapOvr>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Тема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598</TotalTime>
  <Words>31</Words>
  <Application>Microsoft Office PowerPoint</Application>
  <PresentationFormat>Широкоэкранный</PresentationFormat>
  <Paragraphs>10</Paragraphs>
  <Slides>12</Slides>
  <Notes>11</Notes>
  <HiddenSlides>0</HiddenSlides>
  <MMClips>0</MMClips>
  <ScaleCrop>false</ScaleCrop>
  <HeadingPairs>
    <vt:vector size="4" baseType="variant">
      <vt:variant>
        <vt:lpstr>Тема</vt:lpstr>
      </vt:variant>
      <vt:variant>
        <vt:i4>1</vt:i4>
      </vt:variant>
      <vt:variant>
        <vt:lpstr>Заголовки слайдов</vt:lpstr>
      </vt:variant>
      <vt:variant>
        <vt:i4>12</vt:i4>
      </vt:variant>
    </vt:vector>
  </HeadingPairs>
  <TitlesOfParts>
    <vt:vector size="13" baseType="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Асем Касенова(Начальник ОУП)</dc:creator>
  <cp:lastModifiedBy>Sabina Daulova</cp:lastModifiedBy>
  <cp:revision>55</cp:revision>
  <dcterms:created xsi:type="dcterms:W3CDTF">2019-06-17T04:49:18Z</dcterms:created>
  <dcterms:modified xsi:type="dcterms:W3CDTF">2022-10-26T09:10:50Z</dcterms:modified>
</cp:coreProperties>
</file>